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3" r:id="rId2"/>
    <p:sldId id="267" r:id="rId3"/>
    <p:sldId id="453" r:id="rId4"/>
    <p:sldId id="434" r:id="rId5"/>
    <p:sldId id="424" r:id="rId6"/>
    <p:sldId id="380" r:id="rId7"/>
    <p:sldId id="382" r:id="rId8"/>
    <p:sldId id="262" r:id="rId9"/>
    <p:sldId id="266" r:id="rId10"/>
    <p:sldId id="384" r:id="rId11"/>
    <p:sldId id="299" r:id="rId12"/>
    <p:sldId id="295" r:id="rId13"/>
    <p:sldId id="283" r:id="rId14"/>
    <p:sldId id="423" r:id="rId15"/>
    <p:sldId id="406" r:id="rId16"/>
    <p:sldId id="432" r:id="rId17"/>
    <p:sldId id="407" r:id="rId18"/>
    <p:sldId id="443" r:id="rId19"/>
    <p:sldId id="280"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napToGrid="0">
      <p:cViewPr varScale="1">
        <p:scale>
          <a:sx n="87" d="100"/>
          <a:sy n="87" d="100"/>
        </p:scale>
        <p:origin x="86"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r>
              <a:rPr lang="en-US" sz="2000" dirty="0"/>
              <a:t>Fiscal Year 2023-2024 </a:t>
            </a:r>
          </a:p>
          <a:p>
            <a:pPr>
              <a:defRPr sz="2000"/>
            </a:pPr>
            <a:r>
              <a:rPr lang="en-US" sz="2000" dirty="0"/>
              <a:t>Expenditures by Department</a:t>
            </a:r>
            <a:r>
              <a:rPr lang="en-US" sz="2000" baseline="0" dirty="0"/>
              <a:t> OR </a:t>
            </a:r>
            <a:r>
              <a:rPr lang="en-US" sz="2000" dirty="0"/>
              <a:t>Function</a:t>
            </a:r>
          </a:p>
        </c:rich>
      </c:tx>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Revenue Stream comparison by Fiscal</a:t>
            </a:r>
            <a:r>
              <a:rPr lang="en-US" baseline="0" dirty="0"/>
              <a:t> Year</a:t>
            </a:r>
            <a:endParaRPr lang="en-US"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25246228558507144"/>
          <c:y val="7.3561926107854461E-2"/>
          <c:w val="0.70822478965830205"/>
          <c:h val="0.52426678372520508"/>
        </c:manualLayout>
      </c:layout>
      <c:barChart>
        <c:barDir val="bar"/>
        <c:grouping val="clustered"/>
        <c:varyColors val="0"/>
        <c:ser>
          <c:idx val="0"/>
          <c:order val="0"/>
          <c:tx>
            <c:strRef>
              <c:f>'Revenue Graph'!$B$1</c:f>
              <c:strCache>
                <c:ptCount val="1"/>
                <c:pt idx="0">
                  <c:v>FY 19-20</c:v>
                </c:pt>
              </c:strCache>
            </c:strRef>
          </c:tx>
          <c:spPr>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'Revenue Graph'!$A$2:$A$9</c:f>
              <c:strCache>
                <c:ptCount val="8"/>
                <c:pt idx="0">
                  <c:v>Ad Valorem Tax</c:v>
                </c:pt>
                <c:pt idx="1">
                  <c:v>Sales Tax</c:v>
                </c:pt>
                <c:pt idx="2">
                  <c:v>Municipal Court</c:v>
                </c:pt>
                <c:pt idx="3">
                  <c:v>Franchise Fees</c:v>
                </c:pt>
                <c:pt idx="4">
                  <c:v>Permits</c:v>
                </c:pt>
                <c:pt idx="5">
                  <c:v>Charge for Services</c:v>
                </c:pt>
                <c:pt idx="6">
                  <c:v>Investments</c:v>
                </c:pt>
                <c:pt idx="7">
                  <c:v>TOTAL REVENUES</c:v>
                </c:pt>
              </c:strCache>
            </c:strRef>
          </c:cat>
          <c:val>
            <c:numRef>
              <c:f>'Revenue Graph'!$B$2:$B$9</c:f>
              <c:numCache>
                <c:formatCode>"$"#,##0</c:formatCode>
                <c:ptCount val="8"/>
                <c:pt idx="0">
                  <c:v>985000</c:v>
                </c:pt>
                <c:pt idx="1">
                  <c:v>778958</c:v>
                </c:pt>
                <c:pt idx="2">
                  <c:v>156156</c:v>
                </c:pt>
                <c:pt idx="3">
                  <c:v>262978</c:v>
                </c:pt>
                <c:pt idx="4">
                  <c:v>88132</c:v>
                </c:pt>
                <c:pt idx="5">
                  <c:v>2192</c:v>
                </c:pt>
                <c:pt idx="6">
                  <c:v>57500</c:v>
                </c:pt>
                <c:pt idx="7">
                  <c:v>2330916</c:v>
                </c:pt>
              </c:numCache>
            </c:numRef>
          </c:val>
          <c:extLst xmlns:c15="http://schemas.microsoft.com/office/drawing/2012/chart">
            <c:ext xmlns:c16="http://schemas.microsoft.com/office/drawing/2014/chart" uri="{C3380CC4-5D6E-409C-BE32-E72D297353CC}">
              <c16:uniqueId val="{00000000-A2E9-4BAE-9A04-E352B6557DD0}"/>
            </c:ext>
          </c:extLst>
        </c:ser>
        <c:ser>
          <c:idx val="2"/>
          <c:order val="1"/>
          <c:tx>
            <c:strRef>
              <c:f>'Revenue Graph'!#REF!</c:f>
              <c:strCache>
                <c:ptCount val="1"/>
                <c:pt idx="0">
                  <c:v>#REF!</c:v>
                </c:pt>
              </c:strCache>
              <c:extLst xmlns:c15="http://schemas.microsoft.com/office/drawing/2012/chart"/>
            </c:strRef>
          </c:tx>
          <c:spPr>
            <a:solidFill>
              <a:schemeClr val="accent3">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'Revenue Graph'!$A$2:$A$9</c:f>
              <c:strCache>
                <c:ptCount val="8"/>
                <c:pt idx="0">
                  <c:v>Ad Valorem Tax</c:v>
                </c:pt>
                <c:pt idx="1">
                  <c:v>Sales Tax</c:v>
                </c:pt>
                <c:pt idx="2">
                  <c:v>Municipal Court</c:v>
                </c:pt>
                <c:pt idx="3">
                  <c:v>Franchise Fees</c:v>
                </c:pt>
                <c:pt idx="4">
                  <c:v>Permits</c:v>
                </c:pt>
                <c:pt idx="5">
                  <c:v>Charge for Services</c:v>
                </c:pt>
                <c:pt idx="6">
                  <c:v>Investments</c:v>
                </c:pt>
                <c:pt idx="7">
                  <c:v>TOTAL REVENUES</c:v>
                </c:pt>
              </c:strCache>
              <c:extLst xmlns:c15="http://schemas.microsoft.com/office/drawing/2012/chart"/>
            </c:strRef>
          </c:cat>
          <c:val>
            <c:numRef>
              <c:f>'Revenue Graph'!#REF!</c:f>
              <c:numCache>
                <c:formatCode>General</c:formatCode>
                <c:ptCount val="1"/>
                <c:pt idx="0">
                  <c:v>1</c:v>
                </c:pt>
              </c:numCache>
              <c:extLst xmlns:c15="http://schemas.microsoft.com/office/drawing/2012/chart"/>
            </c:numRef>
          </c:val>
          <c:extLst xmlns:c15="http://schemas.microsoft.com/office/drawing/2012/chart">
            <c:ext xmlns:c16="http://schemas.microsoft.com/office/drawing/2014/chart" uri="{C3380CC4-5D6E-409C-BE32-E72D297353CC}">
              <c16:uniqueId val="{00000001-A2E9-4BAE-9A04-E352B6557DD0}"/>
            </c:ext>
          </c:extLst>
        </c:ser>
        <c:ser>
          <c:idx val="4"/>
          <c:order val="2"/>
          <c:tx>
            <c:strRef>
              <c:f>'Revenue Graph'!$C$1</c:f>
              <c:strCache>
                <c:ptCount val="1"/>
                <c:pt idx="0">
                  <c:v>FY 20-21</c:v>
                </c:pt>
              </c:strCache>
            </c:strRef>
          </c:tx>
          <c:spPr>
            <a:solidFill>
              <a:schemeClr val="accent5">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'Revenue Graph'!$A$2:$A$9</c:f>
              <c:strCache>
                <c:ptCount val="8"/>
                <c:pt idx="0">
                  <c:v>Ad Valorem Tax</c:v>
                </c:pt>
                <c:pt idx="1">
                  <c:v>Sales Tax</c:v>
                </c:pt>
                <c:pt idx="2">
                  <c:v>Municipal Court</c:v>
                </c:pt>
                <c:pt idx="3">
                  <c:v>Franchise Fees</c:v>
                </c:pt>
                <c:pt idx="4">
                  <c:v>Permits</c:v>
                </c:pt>
                <c:pt idx="5">
                  <c:v>Charge for Services</c:v>
                </c:pt>
                <c:pt idx="6">
                  <c:v>Investments</c:v>
                </c:pt>
                <c:pt idx="7">
                  <c:v>TOTAL REVENUES</c:v>
                </c:pt>
              </c:strCache>
            </c:strRef>
          </c:cat>
          <c:val>
            <c:numRef>
              <c:f>'Revenue Graph'!$C$2:$C$9</c:f>
              <c:numCache>
                <c:formatCode>"$"#,##0</c:formatCode>
                <c:ptCount val="8"/>
                <c:pt idx="0">
                  <c:v>1002293</c:v>
                </c:pt>
                <c:pt idx="1">
                  <c:v>1145904</c:v>
                </c:pt>
                <c:pt idx="2">
                  <c:v>212458</c:v>
                </c:pt>
                <c:pt idx="3">
                  <c:v>264649</c:v>
                </c:pt>
                <c:pt idx="4">
                  <c:v>141458</c:v>
                </c:pt>
                <c:pt idx="5">
                  <c:v>3681</c:v>
                </c:pt>
                <c:pt idx="6">
                  <c:v>67621</c:v>
                </c:pt>
                <c:pt idx="7">
                  <c:v>2838064</c:v>
                </c:pt>
              </c:numCache>
            </c:numRef>
          </c:val>
          <c:extLst xmlns:c15="http://schemas.microsoft.com/office/drawing/2012/chart">
            <c:ext xmlns:c16="http://schemas.microsoft.com/office/drawing/2014/chart" uri="{C3380CC4-5D6E-409C-BE32-E72D297353CC}">
              <c16:uniqueId val="{00000002-A2E9-4BAE-9A04-E352B6557DD0}"/>
            </c:ext>
          </c:extLst>
        </c:ser>
        <c:ser>
          <c:idx val="6"/>
          <c:order val="3"/>
          <c:tx>
            <c:strRef>
              <c:f>'Revenue Graph'!$D$1</c:f>
              <c:strCache>
                <c:ptCount val="1"/>
                <c:pt idx="0">
                  <c:v>FY 21-22</c:v>
                </c:pt>
              </c:strCache>
            </c:strRef>
          </c:tx>
          <c:spPr>
            <a:solidFill>
              <a:schemeClr val="accent1">
                <a:lumMod val="60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'Revenue Graph'!$A$2:$A$9</c:f>
              <c:strCache>
                <c:ptCount val="8"/>
                <c:pt idx="0">
                  <c:v>Ad Valorem Tax</c:v>
                </c:pt>
                <c:pt idx="1">
                  <c:v>Sales Tax</c:v>
                </c:pt>
                <c:pt idx="2">
                  <c:v>Municipal Court</c:v>
                </c:pt>
                <c:pt idx="3">
                  <c:v>Franchise Fees</c:v>
                </c:pt>
                <c:pt idx="4">
                  <c:v>Permits</c:v>
                </c:pt>
                <c:pt idx="5">
                  <c:v>Charge for Services</c:v>
                </c:pt>
                <c:pt idx="6">
                  <c:v>Investments</c:v>
                </c:pt>
                <c:pt idx="7">
                  <c:v>TOTAL REVENUES</c:v>
                </c:pt>
              </c:strCache>
            </c:strRef>
          </c:cat>
          <c:val>
            <c:numRef>
              <c:f>'Revenue Graph'!$D$2:$D$9</c:f>
              <c:numCache>
                <c:formatCode>"$"#,##0</c:formatCode>
                <c:ptCount val="8"/>
                <c:pt idx="0">
                  <c:v>1085666</c:v>
                </c:pt>
                <c:pt idx="1">
                  <c:v>1306019</c:v>
                </c:pt>
                <c:pt idx="2">
                  <c:v>226047</c:v>
                </c:pt>
                <c:pt idx="3">
                  <c:v>281929</c:v>
                </c:pt>
                <c:pt idx="4">
                  <c:v>197443</c:v>
                </c:pt>
                <c:pt idx="5">
                  <c:v>1950</c:v>
                </c:pt>
                <c:pt idx="6">
                  <c:v>32000</c:v>
                </c:pt>
                <c:pt idx="7">
                  <c:v>3131054</c:v>
                </c:pt>
              </c:numCache>
            </c:numRef>
          </c:val>
          <c:extLst>
            <c:ext xmlns:c16="http://schemas.microsoft.com/office/drawing/2014/chart" uri="{C3380CC4-5D6E-409C-BE32-E72D297353CC}">
              <c16:uniqueId val="{00000003-A2E9-4BAE-9A04-E352B6557DD0}"/>
            </c:ext>
          </c:extLst>
        </c:ser>
        <c:ser>
          <c:idx val="8"/>
          <c:order val="4"/>
          <c:tx>
            <c:strRef>
              <c:f>'Revenue Graph'!$E$1</c:f>
              <c:strCache>
                <c:ptCount val="1"/>
                <c:pt idx="0">
                  <c:v>Budgeted FY 22-23</c:v>
                </c:pt>
              </c:strCache>
            </c:strRef>
          </c:tx>
          <c:spPr>
            <a:solidFill>
              <a:schemeClr val="accent3">
                <a:lumMod val="60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'Revenue Graph'!$A$2:$A$9</c:f>
              <c:strCache>
                <c:ptCount val="8"/>
                <c:pt idx="0">
                  <c:v>Ad Valorem Tax</c:v>
                </c:pt>
                <c:pt idx="1">
                  <c:v>Sales Tax</c:v>
                </c:pt>
                <c:pt idx="2">
                  <c:v>Municipal Court</c:v>
                </c:pt>
                <c:pt idx="3">
                  <c:v>Franchise Fees</c:v>
                </c:pt>
                <c:pt idx="4">
                  <c:v>Permits</c:v>
                </c:pt>
                <c:pt idx="5">
                  <c:v>Charge for Services</c:v>
                </c:pt>
                <c:pt idx="6">
                  <c:v>Investments</c:v>
                </c:pt>
                <c:pt idx="7">
                  <c:v>TOTAL REVENUES</c:v>
                </c:pt>
              </c:strCache>
            </c:strRef>
          </c:cat>
          <c:val>
            <c:numRef>
              <c:f>'Revenue Graph'!$E$2:$E$9</c:f>
              <c:numCache>
                <c:formatCode>"$"#,##0</c:formatCode>
                <c:ptCount val="8"/>
                <c:pt idx="0">
                  <c:v>1282633</c:v>
                </c:pt>
                <c:pt idx="1">
                  <c:v>951054</c:v>
                </c:pt>
                <c:pt idx="2">
                  <c:v>173000</c:v>
                </c:pt>
                <c:pt idx="3">
                  <c:v>222500</c:v>
                </c:pt>
                <c:pt idx="4">
                  <c:v>106629</c:v>
                </c:pt>
                <c:pt idx="5">
                  <c:v>1950</c:v>
                </c:pt>
                <c:pt idx="6">
                  <c:v>32000</c:v>
                </c:pt>
                <c:pt idx="7">
                  <c:v>2769766</c:v>
                </c:pt>
              </c:numCache>
            </c:numRef>
          </c:val>
          <c:extLst>
            <c:ext xmlns:c16="http://schemas.microsoft.com/office/drawing/2014/chart" uri="{C3380CC4-5D6E-409C-BE32-E72D297353CC}">
              <c16:uniqueId val="{00000004-A2E9-4BAE-9A04-E352B6557DD0}"/>
            </c:ext>
          </c:extLst>
        </c:ser>
        <c:ser>
          <c:idx val="11"/>
          <c:order val="6"/>
          <c:tx>
            <c:strRef>
              <c:f>'Revenue Graph'!$G$1</c:f>
              <c:strCache>
                <c:ptCount val="1"/>
                <c:pt idx="0">
                  <c:v>Budgeted FY 23-24</c:v>
                </c:pt>
              </c:strCache>
            </c:strRef>
          </c:tx>
          <c:spPr>
            <a:solidFill>
              <a:schemeClr val="accent6">
                <a:lumMod val="60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'Revenue Graph'!$A$2:$A$9</c:f>
              <c:strCache>
                <c:ptCount val="8"/>
                <c:pt idx="0">
                  <c:v>Ad Valorem Tax</c:v>
                </c:pt>
                <c:pt idx="1">
                  <c:v>Sales Tax</c:v>
                </c:pt>
                <c:pt idx="2">
                  <c:v>Municipal Court</c:v>
                </c:pt>
                <c:pt idx="3">
                  <c:v>Franchise Fees</c:v>
                </c:pt>
                <c:pt idx="4">
                  <c:v>Permits</c:v>
                </c:pt>
                <c:pt idx="5">
                  <c:v>Charge for Services</c:v>
                </c:pt>
                <c:pt idx="6">
                  <c:v>Investments</c:v>
                </c:pt>
                <c:pt idx="7">
                  <c:v>TOTAL REVENUES</c:v>
                </c:pt>
              </c:strCache>
            </c:strRef>
          </c:cat>
          <c:val>
            <c:numRef>
              <c:f>'Revenue Graph'!$G$2:$G$9</c:f>
              <c:numCache>
                <c:formatCode>"$"#,##0</c:formatCode>
                <c:ptCount val="8"/>
                <c:pt idx="0">
                  <c:v>1889320</c:v>
                </c:pt>
                <c:pt idx="1">
                  <c:v>1082055</c:v>
                </c:pt>
                <c:pt idx="2">
                  <c:v>173000</c:v>
                </c:pt>
                <c:pt idx="3">
                  <c:v>222500</c:v>
                </c:pt>
                <c:pt idx="4" formatCode="#,##0">
                  <c:v>106629</c:v>
                </c:pt>
                <c:pt idx="5">
                  <c:v>1950</c:v>
                </c:pt>
                <c:pt idx="6">
                  <c:v>44000</c:v>
                </c:pt>
                <c:pt idx="7">
                  <c:v>3519454</c:v>
                </c:pt>
              </c:numCache>
            </c:numRef>
          </c:val>
          <c:extLst>
            <c:ext xmlns:c16="http://schemas.microsoft.com/office/drawing/2014/chart" uri="{C3380CC4-5D6E-409C-BE32-E72D297353CC}">
              <c16:uniqueId val="{00000001-6D42-4546-93D8-26A04E71E655}"/>
            </c:ext>
          </c:extLst>
        </c:ser>
        <c:dLbls>
          <c:showLegendKey val="0"/>
          <c:showVal val="0"/>
          <c:showCatName val="0"/>
          <c:showSerName val="0"/>
          <c:showPercent val="0"/>
          <c:showBubbleSize val="0"/>
        </c:dLbls>
        <c:gapWidth val="115"/>
        <c:overlap val="-20"/>
        <c:axId val="234973320"/>
        <c:axId val="234973712"/>
        <c:extLst>
          <c:ext xmlns:c15="http://schemas.microsoft.com/office/drawing/2012/chart" uri="{02D57815-91ED-43cb-92C2-25804820EDAC}">
            <c15:filteredBarSeries>
              <c15:ser>
                <c:idx val="9"/>
                <c:order val="5"/>
                <c:tx>
                  <c:strRef>
                    <c:extLst>
                      <c:ext uri="{02D57815-91ED-43cb-92C2-25804820EDAC}">
                        <c15:formulaRef>
                          <c15:sqref>'Revenue Graph'!$F$1</c15:sqref>
                        </c15:formulaRef>
                      </c:ext>
                    </c:extLst>
                    <c:strCache>
                      <c:ptCount val="1"/>
                      <c:pt idx="0">
                        <c:v>FY 22-23</c:v>
                      </c:pt>
                    </c:strCache>
                  </c:strRef>
                </c:tx>
                <c:spPr>
                  <a:solidFill>
                    <a:schemeClr val="accent4">
                      <a:lumMod val="60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extLst>
                      <c:ext uri="{02D57815-91ED-43cb-92C2-25804820EDAC}">
                        <c15:formulaRef>
                          <c15:sqref>'Revenue Graph'!$A$2:$A$9</c15:sqref>
                        </c15:formulaRef>
                      </c:ext>
                    </c:extLst>
                    <c:strCache>
                      <c:ptCount val="8"/>
                      <c:pt idx="0">
                        <c:v>Ad Valorem Tax</c:v>
                      </c:pt>
                      <c:pt idx="1">
                        <c:v>Sales Tax</c:v>
                      </c:pt>
                      <c:pt idx="2">
                        <c:v>Municipal Court</c:v>
                      </c:pt>
                      <c:pt idx="3">
                        <c:v>Franchise Fees</c:v>
                      </c:pt>
                      <c:pt idx="4">
                        <c:v>Permits</c:v>
                      </c:pt>
                      <c:pt idx="5">
                        <c:v>Charge for Services</c:v>
                      </c:pt>
                      <c:pt idx="6">
                        <c:v>Investments</c:v>
                      </c:pt>
                      <c:pt idx="7">
                        <c:v>TOTAL REVENUES</c:v>
                      </c:pt>
                    </c:strCache>
                  </c:strRef>
                </c:cat>
                <c:val>
                  <c:numRef>
                    <c:extLst>
                      <c:ext uri="{02D57815-91ED-43cb-92C2-25804820EDAC}">
                        <c15:formulaRef>
                          <c15:sqref>'Revenue Graph'!$F$2:$F$9</c15:sqref>
                        </c15:formulaRef>
                      </c:ext>
                    </c:extLst>
                    <c:numCache>
                      <c:formatCode>0.00%</c:formatCode>
                      <c:ptCount val="8"/>
                      <c:pt idx="0">
                        <c:v>0.46308352402332903</c:v>
                      </c:pt>
                      <c:pt idx="1">
                        <c:v>0.34336980091458991</c:v>
                      </c:pt>
                      <c:pt idx="2">
                        <c:v>6.2460150063218339E-2</c:v>
                      </c:pt>
                      <c:pt idx="3">
                        <c:v>8.0331695890555374E-2</c:v>
                      </c:pt>
                      <c:pt idx="4">
                        <c:v>3.8497475960063053E-2</c:v>
                      </c:pt>
                      <c:pt idx="5">
                        <c:v>7.0403059319812573E-4</c:v>
                      </c:pt>
                      <c:pt idx="6">
                        <c:v>1.1553322555046167E-2</c:v>
                      </c:pt>
                      <c:pt idx="7">
                        <c:v>0.99999999999999989</c:v>
                      </c:pt>
                    </c:numCache>
                  </c:numRef>
                </c:val>
                <c:extLst>
                  <c:ext xmlns:c16="http://schemas.microsoft.com/office/drawing/2014/chart" uri="{C3380CC4-5D6E-409C-BE32-E72D297353CC}">
                    <c16:uniqueId val="{00000009-A2E9-4BAE-9A04-E352B6557DD0}"/>
                  </c:ext>
                </c:extLst>
              </c15:ser>
            </c15:filteredBarSeries>
          </c:ext>
        </c:extLst>
      </c:barChart>
      <c:catAx>
        <c:axId val="234973320"/>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34973712"/>
        <c:crosses val="autoZero"/>
        <c:auto val="1"/>
        <c:lblAlgn val="ctr"/>
        <c:lblOffset val="100"/>
        <c:noMultiLvlLbl val="0"/>
      </c:catAx>
      <c:valAx>
        <c:axId val="234973712"/>
        <c:scaling>
          <c:orientation val="minMax"/>
        </c:scaling>
        <c:delete val="0"/>
        <c:axPos val="b"/>
        <c:majorGridlines>
          <c:spPr>
            <a:ln w="9525" cap="flat" cmpd="sng" algn="ctr">
              <a:solidFill>
                <a:schemeClr val="lt1">
                  <a:lumMod val="95000"/>
                  <a:alpha val="1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34973320"/>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layout>
        <c:manualLayout>
          <c:xMode val="edge"/>
          <c:yMode val="edge"/>
          <c:x val="0.2514860580920803"/>
          <c:y val="0.90638332118602982"/>
          <c:w val="0.60894240916534903"/>
          <c:h val="3.92416036010979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solidFill>
      <a:schemeClr val="tx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E54A89D0-ABC5-39A3-8114-313A8A64B5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5247619" cy="8580952"/>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7" tIns="46583" rIns="93167"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7" tIns="46583" rIns="93167" bIns="46583" rtlCol="0"/>
          <a:lstStyle>
            <a:lvl1pPr algn="r">
              <a:defRPr sz="1200"/>
            </a:lvl1pPr>
          </a:lstStyle>
          <a:p>
            <a:fld id="{0856053A-0BCA-4C53-B0F4-088792374BE0}" type="datetimeFigureOut">
              <a:rPr lang="en-US" smtClean="0"/>
              <a:t>8/20/2024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3" rIns="93167" bIns="46583"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67" tIns="46583" rIns="93167"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67" tIns="46583" rIns="93167"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7" tIns="46583" rIns="93167" bIns="46583" rtlCol="0" anchor="b"/>
          <a:lstStyle>
            <a:lvl1pPr algn="r">
              <a:defRPr sz="1200"/>
            </a:lvl1pPr>
          </a:lstStyle>
          <a:p>
            <a:fld id="{8B669E50-1F2F-456B-82E9-F8FF8EDDE670}" type="slidenum">
              <a:rPr lang="en-US" smtClean="0"/>
              <a:t>‹#›</a:t>
            </a:fld>
            <a:endParaRPr lang="en-US"/>
          </a:p>
        </p:txBody>
      </p:sp>
    </p:spTree>
    <p:extLst>
      <p:ext uri="{BB962C8B-B14F-4D97-AF65-F5344CB8AC3E}">
        <p14:creationId xmlns:p14="http://schemas.microsoft.com/office/powerpoint/2010/main" val="372303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30">
              <a:defRPr/>
            </a:pPr>
            <a:fld id="{EFDDBACE-0F8F-43FD-98F0-DEE13552DADA}" type="slidenum">
              <a:rPr lang="en-ZA">
                <a:solidFill>
                  <a:prstClr val="black"/>
                </a:solidFill>
                <a:latin typeface="Calibri" panose="020F0502020204030204"/>
              </a:rPr>
              <a:pPr defTabSz="465830">
                <a:defRPr/>
              </a:pPr>
              <a:t>5</a:t>
            </a:fld>
            <a:endParaRPr lang="en-ZA" dirty="0">
              <a:solidFill>
                <a:prstClr val="black"/>
              </a:solidFill>
              <a:latin typeface="Calibri" panose="020F0502020204030204"/>
            </a:endParaRPr>
          </a:p>
        </p:txBody>
      </p:sp>
    </p:spTree>
    <p:extLst>
      <p:ext uri="{BB962C8B-B14F-4D97-AF65-F5344CB8AC3E}">
        <p14:creationId xmlns:p14="http://schemas.microsoft.com/office/powerpoint/2010/main" val="21032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65830">
              <a:defRPr/>
            </a:pPr>
            <a:fld id="{EFDDBACE-0F8F-43FD-98F0-DEE13552DADA}" type="slidenum">
              <a:rPr lang="en-ZA">
                <a:solidFill>
                  <a:prstClr val="black"/>
                </a:solidFill>
                <a:latin typeface="Calibri" panose="020F0502020204030204"/>
              </a:rPr>
              <a:pPr defTabSz="465830">
                <a:defRPr/>
              </a:pPr>
              <a:t>7</a:t>
            </a:fld>
            <a:endParaRPr lang="en-ZA" dirty="0">
              <a:solidFill>
                <a:prstClr val="black"/>
              </a:solidFill>
              <a:latin typeface="Calibri" panose="020F0502020204030204"/>
            </a:endParaRPr>
          </a:p>
        </p:txBody>
      </p:sp>
    </p:spTree>
    <p:extLst>
      <p:ext uri="{BB962C8B-B14F-4D97-AF65-F5344CB8AC3E}">
        <p14:creationId xmlns:p14="http://schemas.microsoft.com/office/powerpoint/2010/main" val="874576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65830">
              <a:defRPr/>
            </a:pPr>
            <a:fld id="{EFDDBACE-0F8F-43FD-98F0-DEE13552DADA}" type="slidenum">
              <a:rPr lang="en-ZA">
                <a:solidFill>
                  <a:prstClr val="black"/>
                </a:solidFill>
                <a:latin typeface="Calibri" panose="020F0502020204030204"/>
              </a:rPr>
              <a:pPr defTabSz="465830">
                <a:defRPr/>
              </a:pPr>
              <a:t>10</a:t>
            </a:fld>
            <a:endParaRPr lang="en-ZA" dirty="0">
              <a:solidFill>
                <a:prstClr val="black"/>
              </a:solidFill>
              <a:latin typeface="Calibri" panose="020F0502020204030204"/>
            </a:endParaRPr>
          </a:p>
        </p:txBody>
      </p:sp>
    </p:spTree>
    <p:extLst>
      <p:ext uri="{BB962C8B-B14F-4D97-AF65-F5344CB8AC3E}">
        <p14:creationId xmlns:p14="http://schemas.microsoft.com/office/powerpoint/2010/main" val="380856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30">
              <a:defRPr/>
            </a:pPr>
            <a:fld id="{EFDDBACE-0F8F-43FD-98F0-DEE13552DADA}" type="slidenum">
              <a:rPr lang="en-ZA">
                <a:solidFill>
                  <a:prstClr val="black"/>
                </a:solidFill>
                <a:latin typeface="Calibri" panose="020F0502020204030204"/>
              </a:rPr>
              <a:pPr defTabSz="465830">
                <a:defRPr/>
              </a:pPr>
              <a:t>15</a:t>
            </a:fld>
            <a:endParaRPr lang="en-ZA" dirty="0">
              <a:solidFill>
                <a:prstClr val="black"/>
              </a:solidFill>
              <a:latin typeface="Calibri" panose="020F0502020204030204"/>
            </a:endParaRPr>
          </a:p>
        </p:txBody>
      </p:sp>
      <p:pic>
        <p:nvPicPr>
          <p:cNvPr id="6" name="Picture 5">
            <a:extLst>
              <a:ext uri="{FF2B5EF4-FFF2-40B4-BE49-F238E27FC236}">
                <a16:creationId xmlns:a16="http://schemas.microsoft.com/office/drawing/2014/main" id="{BC1FA1A7-DABF-D834-A46A-D7BD98DF39A6}"/>
              </a:ext>
            </a:extLst>
          </p:cNvPr>
          <p:cNvPicPr>
            <a:picLocks noChangeAspect="1"/>
          </p:cNvPicPr>
          <p:nvPr/>
        </p:nvPicPr>
        <p:blipFill>
          <a:blip r:embed="rId3"/>
          <a:stretch>
            <a:fillRect/>
          </a:stretch>
        </p:blipFill>
        <p:spPr>
          <a:xfrm>
            <a:off x="2482851" y="4623991"/>
            <a:ext cx="2512060" cy="513239"/>
          </a:xfrm>
          <a:prstGeom prst="rect">
            <a:avLst/>
          </a:prstGeom>
        </p:spPr>
      </p:pic>
    </p:spTree>
    <p:extLst>
      <p:ext uri="{BB962C8B-B14F-4D97-AF65-F5344CB8AC3E}">
        <p14:creationId xmlns:p14="http://schemas.microsoft.com/office/powerpoint/2010/main" val="338718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65830">
              <a:defRPr/>
            </a:pPr>
            <a:fld id="{EFDDBACE-0F8F-43FD-98F0-DEE13552DADA}" type="slidenum">
              <a:rPr lang="en-ZA">
                <a:solidFill>
                  <a:prstClr val="black"/>
                </a:solidFill>
                <a:latin typeface="Calibri" panose="020F0502020204030204"/>
              </a:rPr>
              <a:pPr defTabSz="465830">
                <a:defRPr/>
              </a:pPr>
              <a:t>19</a:t>
            </a:fld>
            <a:endParaRPr lang="en-ZA" dirty="0">
              <a:solidFill>
                <a:prstClr val="black"/>
              </a:solidFill>
              <a:latin typeface="Calibri" panose="020F0502020204030204"/>
            </a:endParaRPr>
          </a:p>
        </p:txBody>
      </p:sp>
    </p:spTree>
    <p:extLst>
      <p:ext uri="{BB962C8B-B14F-4D97-AF65-F5344CB8AC3E}">
        <p14:creationId xmlns:p14="http://schemas.microsoft.com/office/powerpoint/2010/main" val="206762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9" name="Freeform: Shape 8">
            <a:extLst>
              <a:ext uri="{FF2B5EF4-FFF2-40B4-BE49-F238E27FC236}">
                <a16:creationId xmlns:a16="http://schemas.microsoft.com/office/drawing/2014/main" id="{B0F9E46A-7CD6-4F6D-B698-17655C7A411B}"/>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Tree>
    <p:extLst>
      <p:ext uri="{BB962C8B-B14F-4D97-AF65-F5344CB8AC3E}">
        <p14:creationId xmlns:p14="http://schemas.microsoft.com/office/powerpoint/2010/main" val="24155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317699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6F7E3A-B166-407D-9866-32884E7D5B37}" type="datetimeFigureOut">
              <a:rPr lang="en-US" smtClean="0"/>
              <a:t>8/20/2024</a:t>
            </a:fld>
            <a:endParaRPr lang="en-US"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29606574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ZA"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dirty="0"/>
              <a:t>Thank </a:t>
            </a:r>
            <a:br>
              <a:rPr lang="en-US" dirty="0"/>
            </a:br>
            <a:r>
              <a:rPr lang="en-US" dirty="0"/>
              <a:t>You</a:t>
            </a:r>
            <a:endParaRPr lang="en-ZA" dirty="0"/>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ZA"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a:t>
            </a:r>
            <a:endParaRPr lang="en-ZA" dirty="0"/>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dirty="0"/>
              <a:t>Email</a:t>
            </a:r>
            <a:endParaRPr lang="en-ZA" dirty="0"/>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dirty="0"/>
              <a:t>Website</a:t>
            </a:r>
            <a:endParaRPr lang="en-ZA" dirty="0"/>
          </a:p>
        </p:txBody>
      </p:sp>
    </p:spTree>
    <p:extLst>
      <p:ext uri="{BB962C8B-B14F-4D97-AF65-F5344CB8AC3E}">
        <p14:creationId xmlns:p14="http://schemas.microsoft.com/office/powerpoint/2010/main" val="1146861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ZA"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ZA"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ZA" dirty="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ZA" dirty="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ZA"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ZA" dirty="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endParaRPr lang="en-ZA" dirty="0"/>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dirty="0"/>
              <a:t>Section Description</a:t>
            </a:r>
            <a:endParaRPr lang="en-ZA" dirty="0"/>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dirty="0"/>
              <a:t>2</a:t>
            </a:r>
            <a:endParaRPr lang="en-ZA" dirty="0"/>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dirty="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dirty="0"/>
              <a:t>3</a:t>
            </a:r>
            <a:endParaRPr lang="en-ZA" dirty="0"/>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dirty="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ZA"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ZA"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ZA" dirty="0"/>
              </a:p>
            </p:txBody>
          </p:sp>
        </p:grpSp>
      </p:grpSp>
    </p:spTree>
    <p:extLst>
      <p:ext uri="{BB962C8B-B14F-4D97-AF65-F5344CB8AC3E}">
        <p14:creationId xmlns:p14="http://schemas.microsoft.com/office/powerpoint/2010/main" val="3293172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dirty="0"/>
              <a:t>Year</a:t>
            </a:r>
            <a:endParaRPr lang="en-ZA" dirty="0"/>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dirty="0"/>
              <a:t>Year</a:t>
            </a:r>
            <a:endParaRPr lang="en-ZA" dirty="0"/>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dirty="0"/>
              <a:t>Item Title</a:t>
            </a:r>
            <a:endParaRPr lang="en-ZA" dirty="0"/>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dirty="0"/>
              <a:t>Month, Year</a:t>
            </a:r>
            <a:endParaRPr lang="en-ZA" dirty="0"/>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a:t>Click to edit Master title style</a:t>
            </a:r>
            <a:endParaRPr lang="en-ZA"/>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ZA"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1395963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ZA"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a:t>Click to edit Master title style</a:t>
            </a:r>
            <a:endParaRPr lang="en-ZA" dirty="0"/>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GB" dirty="0"/>
              <a:t>Insert or Drag &amp; Drop Your Photo</a:t>
            </a:r>
            <a:endParaRPr lang="en-ZA" dirty="0"/>
          </a:p>
        </p:txBody>
      </p:sp>
    </p:spTree>
    <p:extLst>
      <p:ext uri="{BB962C8B-B14F-4D97-AF65-F5344CB8AC3E}">
        <p14:creationId xmlns:p14="http://schemas.microsoft.com/office/powerpoint/2010/main" val="2559356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3E3E3E"/>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5030" y="1723765"/>
            <a:ext cx="4796155" cy="4236085"/>
          </a:xfrm>
          <a:prstGeom prst="rect">
            <a:avLst/>
          </a:prstGeom>
        </p:spPr>
        <p:txBody>
          <a:bodyPr wrap="square" lIns="0" tIns="0" rIns="0" bIns="0">
            <a:spAutoFit/>
          </a:bodyPr>
          <a:lstStyle>
            <a:lvl1pPr>
              <a:defRPr sz="1800" b="0" i="0">
                <a:solidFill>
                  <a:srgbClr val="3E3E3E"/>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8/20/2024</a:t>
            </a:fld>
            <a:endParaRPr lang="en-US"/>
          </a:p>
        </p:txBody>
      </p:sp>
    </p:spTree>
    <p:extLst>
      <p:ext uri="{BB962C8B-B14F-4D97-AF65-F5344CB8AC3E}">
        <p14:creationId xmlns:p14="http://schemas.microsoft.com/office/powerpoint/2010/main" val="388258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ZA"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ZA"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ZA" dirty="0"/>
              <a:t>Insert or Drag &amp; Drop </a:t>
            </a:r>
            <a:br>
              <a:rPr lang="en-ZA" dirty="0"/>
            </a:br>
            <a:r>
              <a:rPr lang="en-ZA"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dirty="0"/>
              <a:t>Slide Title</a:t>
            </a:r>
            <a:endParaRPr lang="en-ZA" dirty="0"/>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3705433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ZA"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ZA"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ZA"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ZA"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ZA"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ZA"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ZA"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ZA"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693975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ZA"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ZA"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ZA"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ZA"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21442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3373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ZA" dirty="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ZA" dirty="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ZA" dirty="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ZA"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dirty="0"/>
              <a:t>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ZA" dirty="0"/>
          </a:p>
        </p:txBody>
      </p:sp>
    </p:spTree>
    <p:extLst>
      <p:ext uri="{BB962C8B-B14F-4D97-AF65-F5344CB8AC3E}">
        <p14:creationId xmlns:p14="http://schemas.microsoft.com/office/powerpoint/2010/main" val="1570239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ZA" dirty="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ZA" dirty="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ZA" dirty="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ZA" dirty="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ZA"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2</a:t>
            </a:r>
            <a:endParaRPr lang="en-ZA" dirty="0"/>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3</a:t>
            </a:r>
            <a:endParaRPr lang="en-ZA" dirty="0"/>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4</a:t>
            </a:r>
            <a:endParaRPr lang="en-ZA" dirty="0"/>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ZA"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smtClean="0"/>
              <a:pPr/>
              <a:t>‹#›</a:t>
            </a:fld>
            <a:endParaRPr lang="en-US"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dirty="0"/>
              <a:t>Slide Title</a:t>
            </a:r>
            <a:endParaRPr lang="en-ZA" dirty="0"/>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517862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ZA"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ZA"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smtClean="0"/>
              <a:pPr/>
              <a:t>‹#›</a:t>
            </a:fld>
            <a:endParaRPr lang="en-US"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dirty="0"/>
              <a:t>Slide Title</a:t>
            </a:r>
            <a:endParaRPr lang="en-ZA" dirty="0"/>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ZA" dirty="0"/>
              <a:t>Insert or Drag and Drop your Screen Design here</a:t>
            </a:r>
          </a:p>
        </p:txBody>
      </p:sp>
    </p:spTree>
    <p:extLst>
      <p:ext uri="{BB962C8B-B14F-4D97-AF65-F5344CB8AC3E}">
        <p14:creationId xmlns:p14="http://schemas.microsoft.com/office/powerpoint/2010/main" val="2300630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dirty="0"/>
              <a:t>2</a:t>
            </a:r>
            <a:endParaRPr lang="en-ZA" dirty="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753360" y="3314701"/>
            <a:ext cx="3069500" cy="30511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ZA"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86273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a:t>Click to edit Master title style</a:t>
            </a:r>
            <a:endParaRPr lang="en-ZA"/>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ZA"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698191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ZA"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ZA" dirty="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dirty="0"/>
              <a:t>Section 1 Title</a:t>
            </a:r>
            <a:endParaRPr lang="en-ZA" dirty="0"/>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dirty="0"/>
              <a:t>Section 2 Title</a:t>
            </a:r>
            <a:endParaRPr lang="en-ZA" dirty="0"/>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dirty="0"/>
              <a:t>Section 3 Title</a:t>
            </a:r>
            <a:endParaRPr lang="en-ZA" dirty="0"/>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ZA"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ZA" dirty="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ZA" dirty="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148905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ZA"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ZA"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dirty="0"/>
              <a:t>Name</a:t>
            </a:r>
            <a:endParaRPr lang="en-ZA" dirty="0"/>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dirty="0"/>
              <a:t>Short Bio</a:t>
            </a:r>
            <a:endParaRPr lang="en-ZA" dirty="0"/>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dirty="0"/>
              <a:t>Title</a:t>
            </a:r>
            <a:endParaRPr lang="en-ZA" dirty="0"/>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dirty="0"/>
              <a:t>Name</a:t>
            </a:r>
            <a:endParaRPr lang="en-ZA" dirty="0"/>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dirty="0"/>
              <a:t>Short Bio</a:t>
            </a:r>
            <a:endParaRPr lang="en-ZA" dirty="0"/>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dirty="0"/>
              <a:t>Title</a:t>
            </a:r>
            <a:endParaRPr lang="en-ZA" dirty="0"/>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dirty="0"/>
              <a:t>Name</a:t>
            </a:r>
            <a:endParaRPr lang="en-ZA" dirty="0"/>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dirty="0"/>
              <a:t>Short Bio</a:t>
            </a:r>
            <a:endParaRPr lang="en-ZA" dirty="0"/>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dirty="0"/>
              <a:t>Title</a:t>
            </a:r>
            <a:endParaRPr lang="en-ZA" dirty="0"/>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a:t>Click to edit Master title style</a:t>
            </a:r>
            <a:endParaRPr lang="en-ZA"/>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ZA"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smtClean="0"/>
              <a:pPr/>
              <a:t>‹#›</a:t>
            </a:fld>
            <a:endParaRPr lang="en-US"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2485284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ZA"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ZA"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a:t>Click to edit Master title style</a:t>
            </a:r>
            <a:endParaRPr lang="en-ZA"/>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ZA"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smtClean="0"/>
              <a:pPr/>
              <a:t>‹#›</a:t>
            </a:fld>
            <a:endParaRPr lang="en-US"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2326226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a:t>Click to edit Master title style</a:t>
            </a:r>
            <a:endParaRPr lang="en-ZA" dirty="0"/>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1100491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a:t>Click to edit Master title style</a:t>
            </a:r>
            <a:endParaRPr lang="en-ZA" dirty="0"/>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ZA"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smtClean="0"/>
              <a:pPr algn="ctr"/>
              <a:t>‹#›</a:t>
            </a:fld>
            <a:endParaRPr lang="en-US"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ZA"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GB" dirty="0"/>
              <a:t>Insert or Drag &amp; Drop Your Photo</a:t>
            </a:r>
            <a:endParaRPr lang="en-ZA" dirty="0"/>
          </a:p>
        </p:txBody>
      </p:sp>
    </p:spTree>
    <p:extLst>
      <p:ext uri="{BB962C8B-B14F-4D97-AF65-F5344CB8AC3E}">
        <p14:creationId xmlns:p14="http://schemas.microsoft.com/office/powerpoint/2010/main" val="249051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139870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ZA"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a:t>Click to edit Master title style</a:t>
            </a:r>
            <a:endParaRPr lang="en-ZA" dirty="0"/>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ZA"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smtClean="0"/>
              <a:pPr algn="ctr"/>
              <a:t>‹#›</a:t>
            </a:fld>
            <a:endParaRPr lang="en-US" dirty="0"/>
          </a:p>
        </p:txBody>
      </p:sp>
    </p:spTree>
    <p:extLst>
      <p:ext uri="{BB962C8B-B14F-4D97-AF65-F5344CB8AC3E}">
        <p14:creationId xmlns:p14="http://schemas.microsoft.com/office/powerpoint/2010/main" val="3052645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ZA"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smtClean="0"/>
              <a:pPr algn="ctr"/>
              <a:t>‹#›</a:t>
            </a:fld>
            <a:endParaRPr lang="en-US" dirty="0"/>
          </a:p>
        </p:txBody>
      </p:sp>
      <p:sp>
        <p:nvSpPr>
          <p:cNvPr id="2" name="Rectangle 1">
            <a:extLst>
              <a:ext uri="{FF2B5EF4-FFF2-40B4-BE49-F238E27FC236}">
                <a16:creationId xmlns:a16="http://schemas.microsoft.com/office/drawing/2014/main" id="{2EEFA8B4-7A70-4501-85E8-4BB18558D825}"/>
              </a:ext>
            </a:extLst>
          </p:cNvPr>
          <p:cNvSpPr/>
          <p:nvPr userDrawn="1"/>
        </p:nvSpPr>
        <p:spPr>
          <a:xfrm>
            <a:off x="10384971" y="6305487"/>
            <a:ext cx="1325315" cy="447870"/>
          </a:xfrm>
          <a:prstGeom prst="rect">
            <a:avLst/>
          </a:prstGeom>
          <a:solidFill>
            <a:schemeClr val="bg1"/>
          </a:solidFill>
          <a:ln w="12700">
            <a:solidFill>
              <a:schemeClr val="accent1"/>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bg1"/>
                  </a:solidFill>
                </a:ln>
                <a:solidFill>
                  <a:schemeClr val="tx2"/>
                </a:solidFill>
              </a:rPr>
              <a:t>Nolanville</a:t>
            </a:r>
          </a:p>
        </p:txBody>
      </p:sp>
    </p:spTree>
    <p:extLst>
      <p:ext uri="{BB962C8B-B14F-4D97-AF65-F5344CB8AC3E}">
        <p14:creationId xmlns:p14="http://schemas.microsoft.com/office/powerpoint/2010/main" val="3317865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p:nvPr>
        </p:nvSpPr>
        <p:spPr>
          <a:xfrm>
            <a:off x="6253200" y="1152525"/>
            <a:ext cx="5508000" cy="5038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a:t>Click to edit Master title style</a:t>
            </a:r>
            <a:endParaRPr lang="en-ZA" dirty="0"/>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ZA"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smtClean="0"/>
              <a:pPr algn="ctr"/>
              <a:t>‹#›</a:t>
            </a:fld>
            <a:endParaRPr lang="en-US" dirty="0"/>
          </a:p>
        </p:txBody>
      </p:sp>
      <p:sp>
        <p:nvSpPr>
          <p:cNvPr id="10" name="Rectangle 9">
            <a:extLst>
              <a:ext uri="{FF2B5EF4-FFF2-40B4-BE49-F238E27FC236}">
                <a16:creationId xmlns:a16="http://schemas.microsoft.com/office/drawing/2014/main" id="{6F25440F-EFA4-4A83-A03D-AAFB67252CC1}"/>
              </a:ext>
            </a:extLst>
          </p:cNvPr>
          <p:cNvSpPr/>
          <p:nvPr userDrawn="1"/>
        </p:nvSpPr>
        <p:spPr>
          <a:xfrm>
            <a:off x="10384971" y="6305487"/>
            <a:ext cx="1325315" cy="447870"/>
          </a:xfrm>
          <a:prstGeom prst="rect">
            <a:avLst/>
          </a:prstGeom>
          <a:solidFill>
            <a:schemeClr val="bg1"/>
          </a:solidFill>
          <a:ln w="12700">
            <a:solidFill>
              <a:schemeClr val="accent1"/>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bg1"/>
                  </a:solidFill>
                </a:ln>
                <a:solidFill>
                  <a:schemeClr val="tx2"/>
                </a:solidFill>
              </a:rPr>
              <a:t>Nolanville</a:t>
            </a:r>
          </a:p>
        </p:txBody>
      </p:sp>
    </p:spTree>
    <p:extLst>
      <p:ext uri="{BB962C8B-B14F-4D97-AF65-F5344CB8AC3E}">
        <p14:creationId xmlns:p14="http://schemas.microsoft.com/office/powerpoint/2010/main" val="232979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253200" y="1584325"/>
            <a:ext cx="5508000" cy="460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ZA"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smtClean="0"/>
              <a:pPr algn="ctr"/>
              <a:t>‹#›</a:t>
            </a:fld>
            <a:endParaRPr lang="en-US" dirty="0"/>
          </a:p>
        </p:txBody>
      </p:sp>
      <p:sp>
        <p:nvSpPr>
          <p:cNvPr id="11" name="Rectangle 10">
            <a:extLst>
              <a:ext uri="{FF2B5EF4-FFF2-40B4-BE49-F238E27FC236}">
                <a16:creationId xmlns:a16="http://schemas.microsoft.com/office/drawing/2014/main" id="{694FE2F7-7AD8-47C5-97DD-8E20E4AEFCC3}"/>
              </a:ext>
            </a:extLst>
          </p:cNvPr>
          <p:cNvSpPr/>
          <p:nvPr userDrawn="1"/>
        </p:nvSpPr>
        <p:spPr>
          <a:xfrm>
            <a:off x="10384971" y="6305487"/>
            <a:ext cx="1325315" cy="447870"/>
          </a:xfrm>
          <a:prstGeom prst="rect">
            <a:avLst/>
          </a:prstGeom>
          <a:solidFill>
            <a:schemeClr val="bg1"/>
          </a:solidFill>
          <a:ln w="12700">
            <a:solidFill>
              <a:schemeClr val="accent1"/>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bg1"/>
                  </a:solidFill>
                </a:ln>
                <a:solidFill>
                  <a:schemeClr val="tx2"/>
                </a:solidFill>
              </a:rPr>
              <a:t>Nolanville</a:t>
            </a:r>
          </a:p>
        </p:txBody>
      </p:sp>
    </p:spTree>
    <p:extLst>
      <p:ext uri="{BB962C8B-B14F-4D97-AF65-F5344CB8AC3E}">
        <p14:creationId xmlns:p14="http://schemas.microsoft.com/office/powerpoint/2010/main" val="1646404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a:t>Click to edit Master title style</a:t>
            </a:r>
            <a:endParaRPr lang="en-ZA"/>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ZA"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smtClean="0"/>
              <a:pPr algn="ctr"/>
              <a:t>‹#›</a:t>
            </a:fld>
            <a:endParaRPr lang="en-US" dirty="0"/>
          </a:p>
        </p:txBody>
      </p:sp>
      <p:sp>
        <p:nvSpPr>
          <p:cNvPr id="8" name="Rectangle 7">
            <a:extLst>
              <a:ext uri="{FF2B5EF4-FFF2-40B4-BE49-F238E27FC236}">
                <a16:creationId xmlns:a16="http://schemas.microsoft.com/office/drawing/2014/main" id="{50D4954E-0226-44AB-8695-296B004939E8}"/>
              </a:ext>
            </a:extLst>
          </p:cNvPr>
          <p:cNvSpPr/>
          <p:nvPr userDrawn="1"/>
        </p:nvSpPr>
        <p:spPr>
          <a:xfrm>
            <a:off x="10384971" y="6305487"/>
            <a:ext cx="1325315" cy="447870"/>
          </a:xfrm>
          <a:prstGeom prst="rect">
            <a:avLst/>
          </a:prstGeom>
          <a:solidFill>
            <a:schemeClr val="bg1"/>
          </a:solidFill>
          <a:ln w="12700">
            <a:solidFill>
              <a:schemeClr val="accent1"/>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bg1"/>
                  </a:solidFill>
                </a:ln>
                <a:solidFill>
                  <a:schemeClr val="tx2"/>
                </a:solidFill>
              </a:rPr>
              <a:t>Nolanville</a:t>
            </a:r>
          </a:p>
        </p:txBody>
      </p:sp>
    </p:spTree>
    <p:extLst>
      <p:ext uri="{BB962C8B-B14F-4D97-AF65-F5344CB8AC3E}">
        <p14:creationId xmlns:p14="http://schemas.microsoft.com/office/powerpoint/2010/main" val="313788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a:t>Click to edit Master title style</a:t>
            </a:r>
            <a:endParaRPr lang="en-ZA"/>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ZA"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smtClean="0"/>
              <a:pPr algn="ctr"/>
              <a:t>‹#›</a:t>
            </a:fld>
            <a:endParaRPr lang="en-US" dirty="0"/>
          </a:p>
        </p:txBody>
      </p:sp>
      <p:sp>
        <p:nvSpPr>
          <p:cNvPr id="8" name="Rectangle 7">
            <a:extLst>
              <a:ext uri="{FF2B5EF4-FFF2-40B4-BE49-F238E27FC236}">
                <a16:creationId xmlns:a16="http://schemas.microsoft.com/office/drawing/2014/main" id="{26540B15-EEC2-4436-8E2D-B98B6BF6D232}"/>
              </a:ext>
            </a:extLst>
          </p:cNvPr>
          <p:cNvSpPr/>
          <p:nvPr userDrawn="1"/>
        </p:nvSpPr>
        <p:spPr>
          <a:xfrm>
            <a:off x="10384971" y="6305487"/>
            <a:ext cx="1325315" cy="447870"/>
          </a:xfrm>
          <a:prstGeom prst="rect">
            <a:avLst/>
          </a:prstGeom>
          <a:solidFill>
            <a:schemeClr val="bg1"/>
          </a:solidFill>
          <a:ln w="12700">
            <a:solidFill>
              <a:schemeClr val="accent1"/>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bg1"/>
                  </a:solidFill>
                </a:ln>
                <a:solidFill>
                  <a:schemeClr val="tx2"/>
                </a:solidFill>
              </a:rPr>
              <a:t>Nolanville</a:t>
            </a:r>
          </a:p>
        </p:txBody>
      </p:sp>
    </p:spTree>
    <p:extLst>
      <p:ext uri="{BB962C8B-B14F-4D97-AF65-F5344CB8AC3E}">
        <p14:creationId xmlns:p14="http://schemas.microsoft.com/office/powerpoint/2010/main" val="2541529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ZA"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ZA"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a:t>Click to edit Master title style</a:t>
            </a:r>
            <a:endParaRPr lang="en-ZA" dirty="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ZA"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smtClean="0"/>
              <a:pPr algn="ctr"/>
              <a:t>‹#›</a:t>
            </a:fld>
            <a:endParaRPr lang="en-US" dirty="0"/>
          </a:p>
        </p:txBody>
      </p:sp>
      <p:sp>
        <p:nvSpPr>
          <p:cNvPr id="9" name="Rectangle 8">
            <a:extLst>
              <a:ext uri="{FF2B5EF4-FFF2-40B4-BE49-F238E27FC236}">
                <a16:creationId xmlns:a16="http://schemas.microsoft.com/office/drawing/2014/main" id="{79D838A0-DD6C-4D62-BF29-71EF97179B31}"/>
              </a:ext>
            </a:extLst>
          </p:cNvPr>
          <p:cNvSpPr/>
          <p:nvPr userDrawn="1"/>
        </p:nvSpPr>
        <p:spPr>
          <a:xfrm>
            <a:off x="10384971" y="6305487"/>
            <a:ext cx="1325315" cy="447870"/>
          </a:xfrm>
          <a:prstGeom prst="rect">
            <a:avLst/>
          </a:prstGeom>
          <a:solidFill>
            <a:schemeClr val="bg1"/>
          </a:solidFill>
          <a:ln w="12700">
            <a:solidFill>
              <a:schemeClr val="accent1"/>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bg1"/>
                  </a:solidFill>
                </a:ln>
                <a:solidFill>
                  <a:schemeClr val="tx2"/>
                </a:solidFill>
              </a:rPr>
              <a:t>Nolanville</a:t>
            </a:r>
          </a:p>
        </p:txBody>
      </p:sp>
    </p:spTree>
    <p:extLst>
      <p:ext uri="{BB962C8B-B14F-4D97-AF65-F5344CB8AC3E}">
        <p14:creationId xmlns:p14="http://schemas.microsoft.com/office/powerpoint/2010/main" val="4067322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ZA"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ZA"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ZA"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a:t>Click to edit Master title style</a:t>
            </a:r>
            <a:endParaRPr lang="en-ZA" dirty="0"/>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ZA"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smtClean="0"/>
              <a:pPr algn="ctr"/>
              <a:t>‹#›</a:t>
            </a:fld>
            <a:endParaRPr lang="en-US" dirty="0"/>
          </a:p>
        </p:txBody>
      </p:sp>
      <p:sp>
        <p:nvSpPr>
          <p:cNvPr id="9" name="Rectangle 8">
            <a:extLst>
              <a:ext uri="{FF2B5EF4-FFF2-40B4-BE49-F238E27FC236}">
                <a16:creationId xmlns:a16="http://schemas.microsoft.com/office/drawing/2014/main" id="{950EDD9B-9719-4F4B-9EC2-D6B105848B25}"/>
              </a:ext>
            </a:extLst>
          </p:cNvPr>
          <p:cNvSpPr/>
          <p:nvPr userDrawn="1"/>
        </p:nvSpPr>
        <p:spPr>
          <a:xfrm>
            <a:off x="10384971" y="6305487"/>
            <a:ext cx="1325315" cy="447870"/>
          </a:xfrm>
          <a:prstGeom prst="rect">
            <a:avLst/>
          </a:prstGeom>
          <a:solidFill>
            <a:schemeClr val="bg1"/>
          </a:solidFill>
          <a:ln w="12700">
            <a:solidFill>
              <a:schemeClr val="accent1"/>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bg1"/>
                  </a:solidFill>
                </a:ln>
                <a:solidFill>
                  <a:schemeClr val="tx2"/>
                </a:solidFill>
              </a:rPr>
              <a:t>Nolanville</a:t>
            </a:r>
          </a:p>
        </p:txBody>
      </p:sp>
    </p:spTree>
    <p:extLst>
      <p:ext uri="{BB962C8B-B14F-4D97-AF65-F5344CB8AC3E}">
        <p14:creationId xmlns:p14="http://schemas.microsoft.com/office/powerpoint/2010/main" val="140078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val="962002320"/>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val="1278781169"/>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val="215331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0269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Freeform: Shape 10">
            <a:extLst>
              <a:ext uri="{FF2B5EF4-FFF2-40B4-BE49-F238E27FC236}">
                <a16:creationId xmlns:a16="http://schemas.microsoft.com/office/drawing/2014/main" id="{102B6365-D6CB-4B92-9DB7-634450E75EC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ZA" dirty="0"/>
          </a:p>
        </p:txBody>
      </p:sp>
      <p:sp>
        <p:nvSpPr>
          <p:cNvPr id="12" name="Freeform: Shape 11">
            <a:extLst>
              <a:ext uri="{FF2B5EF4-FFF2-40B4-BE49-F238E27FC236}">
                <a16:creationId xmlns:a16="http://schemas.microsoft.com/office/drawing/2014/main" id="{28640586-F4D5-4216-8216-65077AAD9E32}"/>
              </a:ext>
            </a:extLst>
          </p:cNvPr>
          <p:cNvSpPr/>
          <p:nvPr userDrawn="1"/>
        </p:nvSpPr>
        <p:spPr>
          <a:xfrm rot="20700000" flipH="1">
            <a:off x="-699099" y="-365156"/>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ZA" dirty="0"/>
          </a:p>
        </p:txBody>
      </p:sp>
    </p:spTree>
    <p:extLst>
      <p:ext uri="{BB962C8B-B14F-4D97-AF65-F5344CB8AC3E}">
        <p14:creationId xmlns:p14="http://schemas.microsoft.com/office/powerpoint/2010/main" val="7295573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39249122"/>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98624D31-43A5-475A-80CF-332C9F6DCF35}" type="datetimeFigureOut">
              <a:rPr lang="en-US" smtClean="0"/>
              <a:t>8/20/2024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ZA"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467000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2" name="Rectangle 11">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920F79-389B-47D8-B5F4-35C2CD45E0AC}"/>
              </a:ext>
            </a:extLst>
          </p:cNvPr>
          <p:cNvSpPr>
            <a:spLocks noGrp="1"/>
          </p:cNvSpPr>
          <p:nvPr>
            <p:ph type="ctrTitle"/>
          </p:nvPr>
        </p:nvSpPr>
        <p:spPr>
          <a:xfrm>
            <a:off x="194702" y="4625420"/>
            <a:ext cx="10210862" cy="1065690"/>
          </a:xfrm>
        </p:spPr>
        <p:txBody>
          <a:bodyPr>
            <a:normAutofit fontScale="90000"/>
          </a:bodyPr>
          <a:lstStyle/>
          <a:p>
            <a:r>
              <a:rPr lang="en-US" sz="3200" dirty="0"/>
              <a:t>State of the City</a:t>
            </a:r>
            <a:br>
              <a:rPr lang="en-US" sz="3200" dirty="0"/>
            </a:br>
            <a:r>
              <a:rPr lang="en-US" sz="3200" dirty="0"/>
              <a:t>Budget Summary</a:t>
            </a:r>
            <a:br>
              <a:rPr lang="en-US" sz="3200" dirty="0"/>
            </a:br>
            <a:r>
              <a:rPr lang="en-US" sz="3200" dirty="0"/>
              <a:t>FY 2024-2025</a:t>
            </a:r>
          </a:p>
        </p:txBody>
      </p:sp>
      <p:pic>
        <p:nvPicPr>
          <p:cNvPr id="4" name="Picture 3">
            <a:extLst>
              <a:ext uri="{FF2B5EF4-FFF2-40B4-BE49-F238E27FC236}">
                <a16:creationId xmlns:a16="http://schemas.microsoft.com/office/drawing/2014/main" id="{F3CDCA1D-D96F-2712-C7C0-913603D8F193}"/>
              </a:ext>
            </a:extLst>
          </p:cNvPr>
          <p:cNvPicPr>
            <a:picLocks noChangeAspect="1"/>
          </p:cNvPicPr>
          <p:nvPr/>
        </p:nvPicPr>
        <p:blipFill rotWithShape="1">
          <a:blip r:embed="rId2"/>
          <a:srcRect l="41693" t="27927" r="16249" b="13701"/>
          <a:stretch/>
        </p:blipFill>
        <p:spPr>
          <a:xfrm>
            <a:off x="3771485" y="268620"/>
            <a:ext cx="7338198" cy="5728980"/>
          </a:xfrm>
          <a:prstGeom prst="rect">
            <a:avLst/>
          </a:prstGeom>
        </p:spPr>
      </p:pic>
    </p:spTree>
    <p:extLst>
      <p:ext uri="{BB962C8B-B14F-4D97-AF65-F5344CB8AC3E}">
        <p14:creationId xmlns:p14="http://schemas.microsoft.com/office/powerpoint/2010/main" val="4093263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a:xfrm>
            <a:off x="6335485" y="2079598"/>
            <a:ext cx="5282277" cy="2078699"/>
          </a:xfrm>
        </p:spPr>
        <p:txBody>
          <a:bodyPr/>
          <a:lstStyle/>
          <a:p>
            <a:r>
              <a:rPr lang="en-ZA" dirty="0"/>
              <a:t>Debt service</a:t>
            </a:r>
            <a:br>
              <a:rPr lang="en-ZA" dirty="0"/>
            </a:br>
            <a:r>
              <a:rPr lang="en-ZA" sz="4400" dirty="0"/>
              <a:t>interest &amp; sinking (I&amp;S) Rate</a:t>
            </a:r>
            <a:endParaRPr lang="en-ZA" dirty="0"/>
          </a:p>
        </p:txBody>
      </p:sp>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4294967295"/>
          </p:nvPr>
        </p:nvSpPr>
        <p:spPr>
          <a:xfrm>
            <a:off x="10634135" y="6356350"/>
            <a:ext cx="153092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200" b="1" i="0" u="none" strike="noStrike" kern="1200" cap="none" spc="0" normalizeH="0" baseline="0" noProof="0" smtClean="0">
                <a:ln>
                  <a:noFill/>
                </a:ln>
                <a:solidFill>
                  <a:srgbClr val="418AB3"/>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srgbClr val="418AB3"/>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36516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1892662-80E7-4AC5-9927-1C3452A3135E}"/>
              </a:ext>
            </a:extLst>
          </p:cNvPr>
          <p:cNvGraphicFramePr>
            <a:graphicFrameLocks noGrp="1"/>
          </p:cNvGraphicFramePr>
          <p:nvPr>
            <p:extLst>
              <p:ext uri="{D42A27DB-BD31-4B8C-83A1-F6EECF244321}">
                <p14:modId xmlns:p14="http://schemas.microsoft.com/office/powerpoint/2010/main" val="2313825362"/>
              </p:ext>
            </p:extLst>
          </p:nvPr>
        </p:nvGraphicFramePr>
        <p:xfrm>
          <a:off x="2277778" y="1796501"/>
          <a:ext cx="5963285" cy="3630250"/>
        </p:xfrm>
        <a:graphic>
          <a:graphicData uri="http://schemas.openxmlformats.org/drawingml/2006/table">
            <a:tbl>
              <a:tblPr firstRow="1" firstCol="1" lastRow="1" lastCol="1" bandRow="1" bandCol="1"/>
              <a:tblGrid>
                <a:gridCol w="2038985">
                  <a:extLst>
                    <a:ext uri="{9D8B030D-6E8A-4147-A177-3AD203B41FA5}">
                      <a16:colId xmlns:a16="http://schemas.microsoft.com/office/drawing/2014/main" val="20000"/>
                    </a:ext>
                  </a:extLst>
                </a:gridCol>
                <a:gridCol w="1308100">
                  <a:extLst>
                    <a:ext uri="{9D8B030D-6E8A-4147-A177-3AD203B41FA5}">
                      <a16:colId xmlns:a16="http://schemas.microsoft.com/office/drawing/2014/main" val="20001"/>
                    </a:ext>
                  </a:extLst>
                </a:gridCol>
                <a:gridCol w="1308100">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tblGrid>
              <a:tr h="746672">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Description of </a:t>
                      </a:r>
                      <a:endParaRPr lang="en-US" sz="105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Debt Service</a:t>
                      </a:r>
                      <a:endParaRPr lang="en-US" sz="105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Principal or Contract Payments to be Paid</a:t>
                      </a:r>
                      <a:endParaRPr lang="en-US" sz="105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Interest</a:t>
                      </a:r>
                      <a:endParaRPr lang="en-US" sz="105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to be</a:t>
                      </a:r>
                      <a:endParaRPr lang="en-US" sz="105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Paid</a:t>
                      </a:r>
                      <a:endParaRPr lang="en-US" sz="105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05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Payments</a:t>
                      </a:r>
                      <a:endParaRPr lang="en-US" sz="105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599242">
                <a:tc>
                  <a:txBody>
                    <a:bodyPr/>
                    <a:lstStyle/>
                    <a:p>
                      <a:pPr marL="0" marR="0">
                        <a:lnSpc>
                          <a:spcPct val="115000"/>
                        </a:lnSpc>
                        <a:spcBef>
                          <a:spcPts val="0"/>
                        </a:spcBef>
                        <a:spcAft>
                          <a:spcPts val="80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General Obligation Refunding Bonds Series 2016, Chase</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80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$190,000 </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80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$10,208</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80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$200,208</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31378">
                <a:tc>
                  <a:txBody>
                    <a:bodyPr/>
                    <a:lstStyle/>
                    <a:p>
                      <a:pPr marL="0" marR="0">
                        <a:lnSpc>
                          <a:spcPct val="115000"/>
                        </a:lnSpc>
                        <a:spcBef>
                          <a:spcPts val="0"/>
                        </a:spcBef>
                        <a:spcAft>
                          <a:spcPts val="80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Tax Note (7 Year)                    Series 2017, BBT</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800"/>
                        </a:spcAft>
                      </a:pP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800"/>
                        </a:spcAft>
                      </a:pP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800"/>
                        </a:spcAft>
                      </a:pP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731378">
                <a:tc>
                  <a:txBody>
                    <a:bodyPr/>
                    <a:lstStyle/>
                    <a:p>
                      <a:pPr marL="0" marR="0">
                        <a:lnSpc>
                          <a:spcPct val="115000"/>
                        </a:lnSpc>
                        <a:spcBef>
                          <a:spcPts val="0"/>
                        </a:spcBef>
                        <a:spcAft>
                          <a:spcPts val="8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General Obligation 2020, Chase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8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$95,000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8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$18,29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8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$113,291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8476217"/>
                  </a:ext>
                </a:extLst>
              </a:tr>
              <a:tr h="731378">
                <a:tc>
                  <a:txBody>
                    <a:bodyPr/>
                    <a:lstStyle/>
                    <a:p>
                      <a:pPr marL="0" marR="0">
                        <a:lnSpc>
                          <a:spcPct val="115000"/>
                        </a:lnSpc>
                        <a:spcBef>
                          <a:spcPts val="0"/>
                        </a:spcBef>
                        <a:spcAft>
                          <a:spcPts val="8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State Infrastructure Bank 2023, SIB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8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$54,370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8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$40,800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8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$95,170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9574213"/>
                  </a:ext>
                </a:extLst>
              </a:tr>
            </a:tbl>
          </a:graphicData>
        </a:graphic>
      </p:graphicFrame>
      <p:sp>
        <p:nvSpPr>
          <p:cNvPr id="5" name="Rectangle 4">
            <a:extLst>
              <a:ext uri="{FF2B5EF4-FFF2-40B4-BE49-F238E27FC236}">
                <a16:creationId xmlns:a16="http://schemas.microsoft.com/office/drawing/2014/main" id="{0048162B-7BF3-4853-BB73-E61B78B6D16A}"/>
              </a:ext>
            </a:extLst>
          </p:cNvPr>
          <p:cNvSpPr/>
          <p:nvPr/>
        </p:nvSpPr>
        <p:spPr>
          <a:xfrm>
            <a:off x="3418527" y="5657753"/>
            <a:ext cx="6355667" cy="98488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TOTAL FY 202</a:t>
            </a:r>
            <a:r>
              <a:rPr lang="en-US" dirty="0">
                <a:solidFill>
                  <a:srgbClr val="000000"/>
                </a:solidFill>
                <a:latin typeface="Arial" panose="020B0604020202020204" pitchFamily="34" charset="0"/>
                <a:cs typeface="Arial" panose="020B0604020202020204" pitchFamily="34" charset="0"/>
              </a:rPr>
              <a:t>4</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-202</a:t>
            </a:r>
            <a:r>
              <a:rPr lang="en-US" dirty="0">
                <a:solidFill>
                  <a:srgbClr val="000000"/>
                </a:solidFill>
                <a:latin typeface="Arial" panose="020B0604020202020204" pitchFamily="34" charset="0"/>
                <a:cs typeface="Arial" panose="020B0604020202020204" pitchFamily="34" charset="0"/>
              </a:rPr>
              <a:t>5</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Payment:	 $408,669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Interest &amp; Sinking Rate (I&amp;S):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$.0803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1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LAST YEAR: 0.0841</a:t>
            </a:r>
            <a:endParaRPr kumimoji="0" lang="en-US" sz="20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4A55CD65-1691-439E-B731-F25348C61CA2}"/>
              </a:ext>
            </a:extLst>
          </p:cNvPr>
          <p:cNvSpPr/>
          <p:nvPr/>
        </p:nvSpPr>
        <p:spPr>
          <a:xfrm>
            <a:off x="8562791" y="517409"/>
            <a:ext cx="2702011" cy="51706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September of 2016, the City consolidated the 2007 Series Bond and 2012 Certificate of Obligation to take advantage of low interest rates and secured a 1.73% refinanced bond with Chase.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Council approved a 7-year Tax Note at 2.07% from BBT in March 2017 to complete several road repair and drainage issues. Retired March 2024.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Council approved bond financing for capital improvement projects in July 2020 for $1.5 mil at 1.68% for 15 years (Callable) for Capital Infrastructure Improvements.</a:t>
            </a:r>
          </a:p>
          <a:p>
            <a:pPr marR="0" lvl="0" algn="l" defTabSz="4572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100" dirty="0">
                <a:solidFill>
                  <a:srgbClr val="000000"/>
                </a:solidFill>
                <a:latin typeface="Arial" panose="020B0604020202020204" pitchFamily="34" charset="0"/>
              </a:rPr>
              <a:t>Council approved financing from the TxDOT State Infrastructure Bank to fund July 2023 for $1 mil to fund the match and potential overmatch requirements for Old Nolanville Road Bridge Project.  The Loan is Callable at anytime interest rate </a:t>
            </a:r>
            <a:r>
              <a:rPr lang="en-US" sz="1100" dirty="0">
                <a:solidFill>
                  <a:schemeClr val="tx1"/>
                </a:solidFill>
                <a:latin typeface="Arial" panose="020B0604020202020204" pitchFamily="34" charset="0"/>
              </a:rPr>
              <a:t>is 4.08% </a:t>
            </a:r>
            <a:r>
              <a:rPr lang="en-US" sz="1100" dirty="0">
                <a:solidFill>
                  <a:srgbClr val="000000"/>
                </a:solidFill>
                <a:latin typeface="Arial" panose="020B0604020202020204" pitchFamily="34" charset="0"/>
              </a:rPr>
              <a:t>for a payback period 15 years.  Unused funds can be returned at the conclusion of the project.</a:t>
            </a:r>
            <a:endPar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Title 1">
            <a:extLst>
              <a:ext uri="{FF2B5EF4-FFF2-40B4-BE49-F238E27FC236}">
                <a16:creationId xmlns:a16="http://schemas.microsoft.com/office/drawing/2014/main" id="{A939AEE2-0806-4D68-9589-E353FCC0F00C}"/>
              </a:ext>
            </a:extLst>
          </p:cNvPr>
          <p:cNvSpPr>
            <a:spLocks noGrp="1"/>
          </p:cNvSpPr>
          <p:nvPr>
            <p:ph type="title"/>
          </p:nvPr>
        </p:nvSpPr>
        <p:spPr>
          <a:xfrm>
            <a:off x="230221" y="-364235"/>
            <a:ext cx="10058400" cy="1450757"/>
          </a:xfrm>
        </p:spPr>
        <p:txBody>
          <a:bodyPr/>
          <a:lstStyle/>
          <a:p>
            <a:r>
              <a:rPr lang="en-US" dirty="0">
                <a:solidFill>
                  <a:schemeClr val="tx1">
                    <a:lumMod val="75000"/>
                    <a:lumOff val="25000"/>
                  </a:schemeClr>
                </a:solidFill>
              </a:rPr>
              <a:t>Debt Service</a:t>
            </a:r>
          </a:p>
        </p:txBody>
      </p:sp>
      <p:sp>
        <p:nvSpPr>
          <p:cNvPr id="10" name="TextBox 9">
            <a:extLst>
              <a:ext uri="{FF2B5EF4-FFF2-40B4-BE49-F238E27FC236}">
                <a16:creationId xmlns:a16="http://schemas.microsoft.com/office/drawing/2014/main" id="{AE8F766B-6D44-4C31-B215-50E8B9AA892D}"/>
              </a:ext>
            </a:extLst>
          </p:cNvPr>
          <p:cNvSpPr txBox="1"/>
          <p:nvPr/>
        </p:nvSpPr>
        <p:spPr>
          <a:xfrm>
            <a:off x="2277778" y="548329"/>
            <a:ext cx="5963286" cy="852798"/>
          </a:xfrm>
          <a:prstGeom prst="rect">
            <a:avLst/>
          </a:prstGeom>
          <a:solidFill>
            <a:schemeClr val="bg1"/>
          </a:solidFill>
        </p:spPr>
        <p:txBody>
          <a:bodyPr wrap="square">
            <a:spAutoFit/>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The City’s outstanding indebtedness will be</a:t>
            </a: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2,725,000</a:t>
            </a: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of October 1, 2024.  Interest and Sinking (I&amp;S) is collected from property tax revenue and pays the principal, interest, and fees on the current debt. </a:t>
            </a:r>
            <a:endPar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500707C-9FE8-BA2A-1C6B-48C240805FAC}"/>
              </a:ext>
            </a:extLst>
          </p:cNvPr>
          <p:cNvSpPr txBox="1"/>
          <p:nvPr/>
        </p:nvSpPr>
        <p:spPr>
          <a:xfrm>
            <a:off x="8562790" y="5745518"/>
            <a:ext cx="2702011" cy="738664"/>
          </a:xfrm>
          <a:prstGeom prst="rect">
            <a:avLst/>
          </a:prstGeom>
          <a:no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Payment FY 23-24: $384,031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Payment FY 22-23: $390,298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Payment FY 21-22: $396,564 </a:t>
            </a:r>
          </a:p>
        </p:txBody>
      </p:sp>
      <p:sp>
        <p:nvSpPr>
          <p:cNvPr id="2" name="Rectangle 1">
            <a:extLst>
              <a:ext uri="{FF2B5EF4-FFF2-40B4-BE49-F238E27FC236}">
                <a16:creationId xmlns:a16="http://schemas.microsoft.com/office/drawing/2014/main" id="{CB7290E7-1B64-8514-0367-3549A902AC43}"/>
              </a:ext>
            </a:extLst>
          </p:cNvPr>
          <p:cNvSpPr/>
          <p:nvPr/>
        </p:nvSpPr>
        <p:spPr>
          <a:xfrm>
            <a:off x="4274773" y="3102732"/>
            <a:ext cx="390792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Retired 2024</a:t>
            </a:r>
          </a:p>
        </p:txBody>
      </p:sp>
    </p:spTree>
    <p:extLst>
      <p:ext uri="{BB962C8B-B14F-4D97-AF65-F5344CB8AC3E}">
        <p14:creationId xmlns:p14="http://schemas.microsoft.com/office/powerpoint/2010/main" val="382071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Arrow: Pentagon 56" title="Milestone Arrow">
            <a:extLst>
              <a:ext uri="{FF2B5EF4-FFF2-40B4-BE49-F238E27FC236}">
                <a16:creationId xmlns:a16="http://schemas.microsoft.com/office/drawing/2014/main" id="{F5CF81B3-B433-4261-8575-7697C32E91C2}"/>
              </a:ext>
            </a:extLst>
          </p:cNvPr>
          <p:cNvSpPr/>
          <p:nvPr/>
        </p:nvSpPr>
        <p:spPr>
          <a:xfrm rot="5400000">
            <a:off x="2407856" y="3000742"/>
            <a:ext cx="683275" cy="252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p:txBody>
      </p:sp>
      <p:sp>
        <p:nvSpPr>
          <p:cNvPr id="5" name="Text Placeholder 4">
            <a:extLst>
              <a:ext uri="{FF2B5EF4-FFF2-40B4-BE49-F238E27FC236}">
                <a16:creationId xmlns:a16="http://schemas.microsoft.com/office/drawing/2014/main" id="{854B5BD8-098C-49CB-83F5-66A9857795C6}"/>
              </a:ext>
            </a:extLst>
          </p:cNvPr>
          <p:cNvSpPr>
            <a:spLocks noGrp="1"/>
          </p:cNvSpPr>
          <p:nvPr>
            <p:ph type="body" sz="quarter" idx="33"/>
          </p:nvPr>
        </p:nvSpPr>
        <p:spPr>
          <a:xfrm>
            <a:off x="537685" y="4055511"/>
            <a:ext cx="564132" cy="213803"/>
          </a:xfrm>
        </p:spPr>
        <p:txBody>
          <a:bodyPr>
            <a:noAutofit/>
          </a:bodyPr>
          <a:lstStyle/>
          <a:p>
            <a:r>
              <a:rPr lang="en-ZA" dirty="0">
                <a:solidFill>
                  <a:schemeClr val="tx1">
                    <a:lumMod val="75000"/>
                    <a:lumOff val="25000"/>
                  </a:schemeClr>
                </a:solidFill>
              </a:rPr>
              <a:t>2016</a:t>
            </a:r>
          </a:p>
        </p:txBody>
      </p:sp>
      <p:sp>
        <p:nvSpPr>
          <p:cNvPr id="10" name="Text Placeholder 9">
            <a:extLst>
              <a:ext uri="{FF2B5EF4-FFF2-40B4-BE49-F238E27FC236}">
                <a16:creationId xmlns:a16="http://schemas.microsoft.com/office/drawing/2014/main" id="{F2C7F497-AF01-4BD2-9DA6-8E87BE2CE4BA}"/>
              </a:ext>
            </a:extLst>
          </p:cNvPr>
          <p:cNvSpPr>
            <a:spLocks noGrp="1"/>
          </p:cNvSpPr>
          <p:nvPr>
            <p:ph type="body" sz="quarter" idx="34"/>
          </p:nvPr>
        </p:nvSpPr>
        <p:spPr>
          <a:xfrm>
            <a:off x="9026901" y="4027086"/>
            <a:ext cx="564132" cy="225442"/>
          </a:xfrm>
        </p:spPr>
        <p:txBody>
          <a:bodyPr>
            <a:noAutofit/>
          </a:bodyPr>
          <a:lstStyle/>
          <a:p>
            <a:r>
              <a:rPr lang="en-ZA" sz="1400" dirty="0">
                <a:solidFill>
                  <a:schemeClr val="tx1">
                    <a:lumMod val="75000"/>
                    <a:lumOff val="25000"/>
                  </a:schemeClr>
                </a:solidFill>
              </a:rPr>
              <a:t>2027</a:t>
            </a:r>
          </a:p>
        </p:txBody>
      </p:sp>
      <p:sp>
        <p:nvSpPr>
          <p:cNvPr id="29" name="Text Placeholder 28">
            <a:extLst>
              <a:ext uri="{FF2B5EF4-FFF2-40B4-BE49-F238E27FC236}">
                <a16:creationId xmlns:a16="http://schemas.microsoft.com/office/drawing/2014/main" id="{1B01CDF5-5785-42A7-8FCF-499C2D0216D9}"/>
              </a:ext>
            </a:extLst>
          </p:cNvPr>
          <p:cNvSpPr>
            <a:spLocks noGrp="1"/>
          </p:cNvSpPr>
          <p:nvPr>
            <p:ph type="body" sz="quarter" idx="35"/>
          </p:nvPr>
        </p:nvSpPr>
        <p:spPr>
          <a:xfrm>
            <a:off x="6448747" y="2303627"/>
            <a:ext cx="1793875" cy="561975"/>
          </a:xfrm>
          <a:solidFill>
            <a:schemeClr val="bg2">
              <a:lumMod val="90000"/>
            </a:schemeClr>
          </a:solidFill>
          <a:ln>
            <a:solidFill>
              <a:schemeClr val="accent3"/>
            </a:solidFill>
          </a:ln>
        </p:spPr>
        <p:txBody>
          <a:bodyPr/>
          <a:lstStyle/>
          <a:p>
            <a:r>
              <a:rPr lang="en-ZA" dirty="0">
                <a:solidFill>
                  <a:schemeClr val="tx1">
                    <a:lumMod val="75000"/>
                    <a:lumOff val="25000"/>
                  </a:schemeClr>
                </a:solidFill>
              </a:rPr>
              <a:t>Retired- 7 year Note</a:t>
            </a:r>
          </a:p>
        </p:txBody>
      </p:sp>
      <p:sp>
        <p:nvSpPr>
          <p:cNvPr id="2" name="Title 1">
            <a:extLst>
              <a:ext uri="{FF2B5EF4-FFF2-40B4-BE49-F238E27FC236}">
                <a16:creationId xmlns:a16="http://schemas.microsoft.com/office/drawing/2014/main" id="{A9E82309-8DCF-411D-966B-C430D1472C6F}"/>
              </a:ext>
            </a:extLst>
          </p:cNvPr>
          <p:cNvSpPr>
            <a:spLocks noGrp="1"/>
          </p:cNvSpPr>
          <p:nvPr>
            <p:ph type="title"/>
          </p:nvPr>
        </p:nvSpPr>
        <p:spPr>
          <a:xfrm>
            <a:off x="317749" y="2755134"/>
            <a:ext cx="2947482" cy="4601183"/>
          </a:xfrm>
        </p:spPr>
        <p:txBody>
          <a:bodyPr/>
          <a:lstStyle/>
          <a:p>
            <a:r>
              <a:rPr lang="en-ZA" dirty="0"/>
              <a:t>Timeline</a:t>
            </a:r>
          </a:p>
        </p:txBody>
      </p:sp>
      <p:sp>
        <p:nvSpPr>
          <p:cNvPr id="47" name="Slide Number Placeholder 46">
            <a:extLst>
              <a:ext uri="{FF2B5EF4-FFF2-40B4-BE49-F238E27FC236}">
                <a16:creationId xmlns:a16="http://schemas.microsoft.com/office/drawing/2014/main" id="{5093ED58-CA34-470E-9399-BD0AC7A253A2}"/>
              </a:ext>
            </a:extLst>
          </p:cNvPr>
          <p:cNvSpPr>
            <a:spLocks noGrp="1"/>
          </p:cNvSpPr>
          <p:nvPr>
            <p:ph type="sldNum" sz="quarter" idx="4294967295"/>
          </p:nvPr>
        </p:nvSpPr>
        <p:spPr>
          <a:xfrm>
            <a:off x="10634135" y="6356350"/>
            <a:ext cx="153092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200" b="1" i="0" u="none" strike="noStrike" kern="1200" cap="none" spc="0" normalizeH="0" baseline="0" noProof="0" smtClean="0">
                <a:ln>
                  <a:noFill/>
                </a:ln>
                <a:solidFill>
                  <a:srgbClr val="418AB3"/>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srgbClr val="418AB3"/>
              </a:solidFill>
              <a:effectLst/>
              <a:uLnTx/>
              <a:uFillTx/>
              <a:latin typeface="Corbel" panose="020B0503020204020204"/>
              <a:ea typeface="+mn-ea"/>
              <a:cs typeface="+mn-cs"/>
            </a:endParaRPr>
          </a:p>
        </p:txBody>
      </p:sp>
      <p:sp>
        <p:nvSpPr>
          <p:cNvPr id="4" name="Text Placeholder 3">
            <a:extLst>
              <a:ext uri="{FF2B5EF4-FFF2-40B4-BE49-F238E27FC236}">
                <a16:creationId xmlns:a16="http://schemas.microsoft.com/office/drawing/2014/main" id="{5B5FA1BA-EC91-4633-B5BD-112C7C379DF1}"/>
              </a:ext>
            </a:extLst>
          </p:cNvPr>
          <p:cNvSpPr>
            <a:spLocks noGrp="1"/>
          </p:cNvSpPr>
          <p:nvPr>
            <p:ph type="body" sz="quarter" idx="13"/>
          </p:nvPr>
        </p:nvSpPr>
        <p:spPr>
          <a:xfrm>
            <a:off x="46681" y="-324512"/>
            <a:ext cx="4639025" cy="1527795"/>
          </a:xfrm>
        </p:spPr>
        <p:txBody>
          <a:bodyPr>
            <a:normAutofit/>
          </a:bodyPr>
          <a:lstStyle/>
          <a:p>
            <a:r>
              <a:rPr lang="en-ZA" sz="3200" dirty="0">
                <a:solidFill>
                  <a:schemeClr val="tx1">
                    <a:lumMod val="75000"/>
                    <a:lumOff val="25000"/>
                  </a:schemeClr>
                </a:solidFill>
              </a:rPr>
              <a:t>Debt Service </a:t>
            </a:r>
          </a:p>
        </p:txBody>
      </p:sp>
      <p:sp>
        <p:nvSpPr>
          <p:cNvPr id="31" name="Arrow: Pentagon 30" title="Milestone Arrow">
            <a:extLst>
              <a:ext uri="{FF2B5EF4-FFF2-40B4-BE49-F238E27FC236}">
                <a16:creationId xmlns:a16="http://schemas.microsoft.com/office/drawing/2014/main" id="{FA7A9A8B-6D8E-42E6-B030-A2DA0A5BE01A}"/>
              </a:ext>
            </a:extLst>
          </p:cNvPr>
          <p:cNvSpPr/>
          <p:nvPr/>
        </p:nvSpPr>
        <p:spPr>
          <a:xfrm rot="5400000">
            <a:off x="6793706" y="3072170"/>
            <a:ext cx="683275" cy="2520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p:txBody>
      </p:sp>
      <p:sp>
        <p:nvSpPr>
          <p:cNvPr id="34" name="Arrow: Pentagon 33" title="Milestone Arrow">
            <a:extLst>
              <a:ext uri="{FF2B5EF4-FFF2-40B4-BE49-F238E27FC236}">
                <a16:creationId xmlns:a16="http://schemas.microsoft.com/office/drawing/2014/main" id="{11428CA7-EA35-4774-B45E-74FDBBEC8451}"/>
              </a:ext>
            </a:extLst>
          </p:cNvPr>
          <p:cNvSpPr/>
          <p:nvPr/>
        </p:nvSpPr>
        <p:spPr>
          <a:xfrm rot="5400000">
            <a:off x="376300" y="2970772"/>
            <a:ext cx="683275" cy="252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p:txBody>
      </p:sp>
      <p:sp>
        <p:nvSpPr>
          <p:cNvPr id="32" name="Text Placeholder 28">
            <a:extLst>
              <a:ext uri="{FF2B5EF4-FFF2-40B4-BE49-F238E27FC236}">
                <a16:creationId xmlns:a16="http://schemas.microsoft.com/office/drawing/2014/main" id="{3B8215E4-CBB2-4AF4-8D62-074910551A83}"/>
              </a:ext>
            </a:extLst>
          </p:cNvPr>
          <p:cNvSpPr txBox="1">
            <a:spLocks/>
          </p:cNvSpPr>
          <p:nvPr/>
        </p:nvSpPr>
        <p:spPr>
          <a:xfrm>
            <a:off x="2288191" y="1579210"/>
            <a:ext cx="1865469" cy="1216562"/>
          </a:xfrm>
          <a:prstGeom prst="rect">
            <a:avLst/>
          </a:prstGeom>
          <a:ln/>
        </p:spPr>
        <p:style>
          <a:lnRef idx="2">
            <a:schemeClr val="dk1"/>
          </a:lnRef>
          <a:fillRef idx="1">
            <a:schemeClr val="lt1"/>
          </a:fillRef>
          <a:effectRef idx="0">
            <a:schemeClr val="dk1"/>
          </a:effectRef>
          <a:fontRef idx="minor">
            <a:schemeClr val="dk1"/>
          </a:fontRef>
        </p:style>
        <p:txBody>
          <a:bodyPr vert="horz" lIns="0" tIns="36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7 Year Tax Note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$500,000</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Plaza/Red Leaf Drainage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p:txBody>
      </p:sp>
      <p:sp>
        <p:nvSpPr>
          <p:cNvPr id="33" name="Text Placeholder 29">
            <a:extLst>
              <a:ext uri="{FF2B5EF4-FFF2-40B4-BE49-F238E27FC236}">
                <a16:creationId xmlns:a16="http://schemas.microsoft.com/office/drawing/2014/main" id="{9E7006F3-EE4E-489F-B064-7A486ADA740E}"/>
              </a:ext>
            </a:extLst>
          </p:cNvPr>
          <p:cNvSpPr txBox="1">
            <a:spLocks/>
          </p:cNvSpPr>
          <p:nvPr/>
        </p:nvSpPr>
        <p:spPr>
          <a:xfrm>
            <a:off x="620711" y="2485792"/>
            <a:ext cx="1690417" cy="22467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p:txBody>
      </p:sp>
      <p:sp>
        <p:nvSpPr>
          <p:cNvPr id="43" name="Arrow: Pentagon 42" title="Milestone Arrow">
            <a:extLst>
              <a:ext uri="{FF2B5EF4-FFF2-40B4-BE49-F238E27FC236}">
                <a16:creationId xmlns:a16="http://schemas.microsoft.com/office/drawing/2014/main" id="{B9A5B1C3-7B8C-48F8-8CC2-7A657167BDD0}"/>
              </a:ext>
            </a:extLst>
          </p:cNvPr>
          <p:cNvSpPr/>
          <p:nvPr/>
        </p:nvSpPr>
        <p:spPr>
          <a:xfrm rot="5400000">
            <a:off x="4489136" y="3072170"/>
            <a:ext cx="683275" cy="252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p:txBody>
      </p:sp>
      <p:sp>
        <p:nvSpPr>
          <p:cNvPr id="41" name="Text Placeholder 28">
            <a:extLst>
              <a:ext uri="{FF2B5EF4-FFF2-40B4-BE49-F238E27FC236}">
                <a16:creationId xmlns:a16="http://schemas.microsoft.com/office/drawing/2014/main" id="{541D2AF2-0475-41D2-B2F3-BD6A7CB6DDEA}"/>
              </a:ext>
            </a:extLst>
          </p:cNvPr>
          <p:cNvSpPr txBox="1">
            <a:spLocks/>
          </p:cNvSpPr>
          <p:nvPr/>
        </p:nvSpPr>
        <p:spPr>
          <a:xfrm>
            <a:off x="4488962" y="2303627"/>
            <a:ext cx="1793875" cy="561975"/>
          </a:xfrm>
          <a:prstGeom prst="rect">
            <a:avLst/>
          </a:prstGeom>
          <a:solidFill>
            <a:schemeClr val="bg1"/>
          </a:solidFill>
          <a:ln w="3175">
            <a:solidFill>
              <a:schemeClr val="accent4"/>
            </a:solidFill>
          </a:ln>
        </p:spPr>
        <p:txBody>
          <a:bodyPr vert="horz" lIns="0" tIns="36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2020 Bond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$1.5 M</a:t>
            </a:r>
          </a:p>
        </p:txBody>
      </p:sp>
      <p:sp>
        <p:nvSpPr>
          <p:cNvPr id="51" name="Text Placeholder 9">
            <a:extLst>
              <a:ext uri="{FF2B5EF4-FFF2-40B4-BE49-F238E27FC236}">
                <a16:creationId xmlns:a16="http://schemas.microsoft.com/office/drawing/2014/main" id="{99A09F9B-87D7-4318-940E-EB220D60188E}"/>
              </a:ext>
            </a:extLst>
          </p:cNvPr>
          <p:cNvSpPr txBox="1">
            <a:spLocks/>
          </p:cNvSpPr>
          <p:nvPr/>
        </p:nvSpPr>
        <p:spPr>
          <a:xfrm>
            <a:off x="2541689" y="4055512"/>
            <a:ext cx="564132" cy="205774"/>
          </a:xfrm>
          <a:prstGeom prst="rect">
            <a:avLst/>
          </a:prstGeom>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4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2017</a:t>
            </a:r>
          </a:p>
        </p:txBody>
      </p:sp>
      <p:sp>
        <p:nvSpPr>
          <p:cNvPr id="53" name="Text Placeholder 9">
            <a:extLst>
              <a:ext uri="{FF2B5EF4-FFF2-40B4-BE49-F238E27FC236}">
                <a16:creationId xmlns:a16="http://schemas.microsoft.com/office/drawing/2014/main" id="{7299EA76-000B-47D9-9CB5-54DB2C251534}"/>
              </a:ext>
            </a:extLst>
          </p:cNvPr>
          <p:cNvSpPr txBox="1">
            <a:spLocks/>
          </p:cNvSpPr>
          <p:nvPr/>
        </p:nvSpPr>
        <p:spPr>
          <a:xfrm>
            <a:off x="4622969" y="3992399"/>
            <a:ext cx="564132" cy="260129"/>
          </a:xfrm>
          <a:prstGeom prst="rect">
            <a:avLst/>
          </a:prstGeom>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4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2020</a:t>
            </a:r>
          </a:p>
        </p:txBody>
      </p:sp>
      <p:sp>
        <p:nvSpPr>
          <p:cNvPr id="55" name="Text Placeholder 9">
            <a:extLst>
              <a:ext uri="{FF2B5EF4-FFF2-40B4-BE49-F238E27FC236}">
                <a16:creationId xmlns:a16="http://schemas.microsoft.com/office/drawing/2014/main" id="{272D63FC-95B4-4899-8A07-2F05D7DE42FE}"/>
              </a:ext>
            </a:extLst>
          </p:cNvPr>
          <p:cNvSpPr txBox="1">
            <a:spLocks/>
          </p:cNvSpPr>
          <p:nvPr/>
        </p:nvSpPr>
        <p:spPr>
          <a:xfrm>
            <a:off x="6945621" y="4046492"/>
            <a:ext cx="564132" cy="222823"/>
          </a:xfrm>
          <a:prstGeom prst="rect">
            <a:avLst/>
          </a:prstGeom>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4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2024</a:t>
            </a:r>
          </a:p>
        </p:txBody>
      </p:sp>
      <p:sp>
        <p:nvSpPr>
          <p:cNvPr id="56" name="Text Placeholder 28">
            <a:extLst>
              <a:ext uri="{FF2B5EF4-FFF2-40B4-BE49-F238E27FC236}">
                <a16:creationId xmlns:a16="http://schemas.microsoft.com/office/drawing/2014/main" id="{29FCCD15-3EB9-4CA6-B197-D44F440C10B4}"/>
              </a:ext>
            </a:extLst>
          </p:cNvPr>
          <p:cNvSpPr txBox="1">
            <a:spLocks/>
          </p:cNvSpPr>
          <p:nvPr/>
        </p:nvSpPr>
        <p:spPr>
          <a:xfrm>
            <a:off x="256812" y="1167592"/>
            <a:ext cx="1865469" cy="1574623"/>
          </a:xfrm>
          <a:prstGeom prst="rect">
            <a:avLst/>
          </a:prstGeom>
          <a:ln/>
        </p:spPr>
        <p:style>
          <a:lnRef idx="2">
            <a:schemeClr val="dk1"/>
          </a:lnRef>
          <a:fillRef idx="1">
            <a:schemeClr val="lt1"/>
          </a:fillRef>
          <a:effectRef idx="0">
            <a:schemeClr val="dk1"/>
          </a:effectRef>
          <a:fontRef idx="minor">
            <a:schemeClr val="dk1"/>
          </a:fontRef>
        </p:style>
        <p:txBody>
          <a:bodyPr vert="horz" lIns="0" tIns="36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Refinance Bond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$1.9 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Combined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2010 10</a:t>
            </a:r>
            <a:r>
              <a:rPr kumimoji="0" lang="en-ZA" sz="1600" b="0" i="0" u="none" strike="noStrike" kern="1200" cap="none" spc="0" normalizeH="0" baseline="30000" noProof="0" dirty="0">
                <a:ln>
                  <a:noFill/>
                </a:ln>
                <a:solidFill>
                  <a:srgbClr val="000000">
                    <a:lumMod val="75000"/>
                    <a:lumOff val="25000"/>
                  </a:srgbClr>
                </a:solidFill>
                <a:effectLst/>
                <a:uLnTx/>
                <a:uFillTx/>
                <a:latin typeface="Corbel" panose="020B0503020204020204"/>
                <a:ea typeface="+mn-ea"/>
                <a:cs typeface="+mn-cs"/>
              </a:rPr>
              <a:t>th</a:t>
            </a:r>
            <a:r>
              <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 Street &amp; 2012 Ave H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p:txBody>
      </p:sp>
      <p:sp>
        <p:nvSpPr>
          <p:cNvPr id="104" name="Text Placeholder 28">
            <a:extLst>
              <a:ext uri="{FF2B5EF4-FFF2-40B4-BE49-F238E27FC236}">
                <a16:creationId xmlns:a16="http://schemas.microsoft.com/office/drawing/2014/main" id="{6C3A2957-08B0-47F5-A9BE-FFCBC863C38F}"/>
              </a:ext>
            </a:extLst>
          </p:cNvPr>
          <p:cNvSpPr txBox="1">
            <a:spLocks/>
          </p:cNvSpPr>
          <p:nvPr/>
        </p:nvSpPr>
        <p:spPr>
          <a:xfrm>
            <a:off x="8335407" y="2297988"/>
            <a:ext cx="1865469" cy="612716"/>
          </a:xfrm>
          <a:prstGeom prst="rect">
            <a:avLst/>
          </a:prstGeom>
          <a:solidFill>
            <a:schemeClr val="tx2">
              <a:lumMod val="40000"/>
              <a:lumOff val="60000"/>
            </a:schemeClr>
          </a:solidFill>
          <a:ln w="3175">
            <a:solidFill>
              <a:schemeClr val="accent3"/>
            </a:solidFill>
          </a:ln>
        </p:spPr>
        <p:txBody>
          <a:bodyPr vert="horz" lIns="0" tIns="36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Retired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Refinanced Bond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p:txBody>
      </p:sp>
      <p:sp>
        <p:nvSpPr>
          <p:cNvPr id="105" name="Arrow: Pentagon 104" title="Milestone Arrow">
            <a:extLst>
              <a:ext uri="{FF2B5EF4-FFF2-40B4-BE49-F238E27FC236}">
                <a16:creationId xmlns:a16="http://schemas.microsoft.com/office/drawing/2014/main" id="{E7E703D6-99F8-453D-9F12-0A31529FC56A}"/>
              </a:ext>
            </a:extLst>
          </p:cNvPr>
          <p:cNvSpPr/>
          <p:nvPr/>
        </p:nvSpPr>
        <p:spPr>
          <a:xfrm rot="5400000">
            <a:off x="8846275" y="3115905"/>
            <a:ext cx="683275" cy="2520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p:txBody>
      </p:sp>
      <p:cxnSp>
        <p:nvCxnSpPr>
          <p:cNvPr id="7" name="Straight Connector 6">
            <a:extLst>
              <a:ext uri="{FF2B5EF4-FFF2-40B4-BE49-F238E27FC236}">
                <a16:creationId xmlns:a16="http://schemas.microsoft.com/office/drawing/2014/main" id="{1D0F4F5B-4731-4A9C-B34C-DF17C76EADC2}"/>
              </a:ext>
            </a:extLst>
          </p:cNvPr>
          <p:cNvCxnSpPr/>
          <p:nvPr/>
        </p:nvCxnSpPr>
        <p:spPr>
          <a:xfrm>
            <a:off x="537685" y="3704854"/>
            <a:ext cx="1054211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ight Brace 7">
            <a:extLst>
              <a:ext uri="{FF2B5EF4-FFF2-40B4-BE49-F238E27FC236}">
                <a16:creationId xmlns:a16="http://schemas.microsoft.com/office/drawing/2014/main" id="{85AC53C1-DF83-4E0C-866F-8BE897232A88}"/>
              </a:ext>
            </a:extLst>
          </p:cNvPr>
          <p:cNvSpPr/>
          <p:nvPr/>
        </p:nvSpPr>
        <p:spPr>
          <a:xfrm rot="5400000">
            <a:off x="7998751" y="3573234"/>
            <a:ext cx="809287" cy="17872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FDE91494-2C16-4A94-85D0-4B14F80E2E23}"/>
              </a:ext>
            </a:extLst>
          </p:cNvPr>
          <p:cNvSpPr txBox="1"/>
          <p:nvPr/>
        </p:nvSpPr>
        <p:spPr>
          <a:xfrm>
            <a:off x="7227687" y="4913021"/>
            <a:ext cx="270356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Propose projects from CIP </a:t>
            </a:r>
          </a:p>
        </p:txBody>
      </p:sp>
      <p:sp>
        <p:nvSpPr>
          <p:cNvPr id="3" name="Text Placeholder 28">
            <a:extLst>
              <a:ext uri="{FF2B5EF4-FFF2-40B4-BE49-F238E27FC236}">
                <a16:creationId xmlns:a16="http://schemas.microsoft.com/office/drawing/2014/main" id="{461FD988-EC29-E6F5-D2F4-C94CC836547D}"/>
              </a:ext>
            </a:extLst>
          </p:cNvPr>
          <p:cNvSpPr txBox="1">
            <a:spLocks/>
          </p:cNvSpPr>
          <p:nvPr/>
        </p:nvSpPr>
        <p:spPr>
          <a:xfrm>
            <a:off x="5155807" y="4501859"/>
            <a:ext cx="1793875" cy="1047360"/>
          </a:xfrm>
          <a:prstGeom prst="rect">
            <a:avLst/>
          </a:prstGeom>
          <a:solidFill>
            <a:schemeClr val="bg1"/>
          </a:solidFill>
          <a:ln w="3175">
            <a:solidFill>
              <a:schemeClr val="accent4"/>
            </a:solidFill>
          </a:ln>
        </p:spPr>
        <p:txBody>
          <a:bodyPr vert="horz" lIns="0" tIns="36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2023 SIB</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a:t>
            </a:r>
            <a:r>
              <a:rPr lang="en-ZA" dirty="0">
                <a:solidFill>
                  <a:srgbClr val="000000">
                    <a:lumMod val="75000"/>
                    <a:lumOff val="25000"/>
                  </a:srgbClr>
                </a:solidFill>
                <a:latin typeface="Corbel" panose="020B0503020204020204"/>
              </a:rPr>
              <a:t>1 Mil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ONR Bridge </a:t>
            </a:r>
          </a:p>
        </p:txBody>
      </p:sp>
      <p:sp>
        <p:nvSpPr>
          <p:cNvPr id="6" name="Arrow: Pentagon 5" title="Milestone Arrow">
            <a:extLst>
              <a:ext uri="{FF2B5EF4-FFF2-40B4-BE49-F238E27FC236}">
                <a16:creationId xmlns:a16="http://schemas.microsoft.com/office/drawing/2014/main" id="{5047362D-CECD-184E-F2A3-32DD256AB334}"/>
              </a:ext>
            </a:extLst>
          </p:cNvPr>
          <p:cNvSpPr/>
          <p:nvPr/>
        </p:nvSpPr>
        <p:spPr>
          <a:xfrm rot="16200000">
            <a:off x="5695934" y="4031902"/>
            <a:ext cx="683275" cy="252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42966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6927595" y="4031347"/>
            <a:ext cx="4802337" cy="2078700"/>
          </a:xfrm>
        </p:spPr>
        <p:txBody>
          <a:bodyPr>
            <a:normAutofit fontScale="90000"/>
          </a:bodyPr>
          <a:lstStyle/>
          <a:p>
            <a:r>
              <a:rPr lang="en-ZA" dirty="0"/>
              <a:t>CAPITAL INFRASTRUCTURE Plan (CIP)</a:t>
            </a:r>
            <a:br>
              <a:rPr lang="en-ZA" dirty="0"/>
            </a:br>
            <a:br>
              <a:rPr lang="en-ZA" dirty="0"/>
            </a:br>
            <a:r>
              <a:rPr lang="en-ZA" dirty="0"/>
              <a:t>&amp; </a:t>
            </a:r>
            <a:br>
              <a:rPr lang="en-ZA" dirty="0"/>
            </a:br>
            <a:br>
              <a:rPr lang="en-ZA" dirty="0"/>
            </a:br>
            <a:r>
              <a:rPr lang="en-ZA" dirty="0"/>
              <a:t>Capital Outlay </a:t>
            </a:r>
            <a:br>
              <a:rPr lang="en-ZA" dirty="0"/>
            </a:br>
            <a:endParaRPr lang="en-ZA" dirty="0"/>
          </a:p>
        </p:txBody>
      </p:sp>
      <p:sp>
        <p:nvSpPr>
          <p:cNvPr id="9" name="Picture Placeholder 8">
            <a:extLst>
              <a:ext uri="{FF2B5EF4-FFF2-40B4-BE49-F238E27FC236}">
                <a16:creationId xmlns:a16="http://schemas.microsoft.com/office/drawing/2014/main" id="{453657E1-5080-4D03-A13B-6635DEBF4D82}"/>
              </a:ext>
            </a:extLst>
          </p:cNvPr>
          <p:cNvSpPr>
            <a:spLocks noGrp="1"/>
          </p:cNvSpPr>
          <p:nvPr>
            <p:ph type="pic" sz="quarter" idx="10"/>
          </p:nvPr>
        </p:nvSpPr>
        <p:spPr/>
        <p:txBody>
          <a:bodyPr/>
          <a:lstStyle/>
          <a:p>
            <a:endParaRPr lang="en-US"/>
          </a:p>
        </p:txBody>
      </p:sp>
      <p:pic>
        <p:nvPicPr>
          <p:cNvPr id="4" name="Picture 3">
            <a:extLst>
              <a:ext uri="{FF2B5EF4-FFF2-40B4-BE49-F238E27FC236}">
                <a16:creationId xmlns:a16="http://schemas.microsoft.com/office/drawing/2014/main" id="{264AA7B8-82CE-4F22-ADE0-E128312DD8FF}"/>
              </a:ext>
            </a:extLst>
          </p:cNvPr>
          <p:cNvPicPr>
            <a:picLocks noChangeAspect="1"/>
          </p:cNvPicPr>
          <p:nvPr/>
        </p:nvPicPr>
        <p:blipFill>
          <a:blip r:embed="rId2"/>
          <a:stretch>
            <a:fillRect/>
          </a:stretch>
        </p:blipFill>
        <p:spPr>
          <a:xfrm>
            <a:off x="951583" y="998377"/>
            <a:ext cx="5598507" cy="4777272"/>
          </a:xfrm>
          <a:prstGeom prst="ellipse">
            <a:avLst/>
          </a:prstGeom>
          <a:ln>
            <a:noFill/>
          </a:ln>
          <a:effectLst>
            <a:softEdge rad="112500"/>
          </a:effectLst>
        </p:spPr>
      </p:pic>
    </p:spTree>
    <p:extLst>
      <p:ext uri="{BB962C8B-B14F-4D97-AF65-F5344CB8AC3E}">
        <p14:creationId xmlns:p14="http://schemas.microsoft.com/office/powerpoint/2010/main" val="809263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73EBDC6-2090-4852-AEFC-9146212624E6}"/>
              </a:ext>
            </a:extLst>
          </p:cNvPr>
          <p:cNvGraphicFramePr>
            <a:graphicFrameLocks noGrp="1"/>
          </p:cNvGraphicFramePr>
          <p:nvPr>
            <p:ph idx="1"/>
            <p:extLst>
              <p:ext uri="{D42A27DB-BD31-4B8C-83A1-F6EECF244321}">
                <p14:modId xmlns:p14="http://schemas.microsoft.com/office/powerpoint/2010/main" val="4108471776"/>
              </p:ext>
            </p:extLst>
          </p:nvPr>
        </p:nvGraphicFramePr>
        <p:xfrm>
          <a:off x="273708" y="684519"/>
          <a:ext cx="11644584" cy="5955505"/>
        </p:xfrm>
        <a:graphic>
          <a:graphicData uri="http://schemas.openxmlformats.org/drawingml/2006/table">
            <a:tbl>
              <a:tblPr firstRow="1" bandRow="1">
                <a:tableStyleId>{5C22544A-7EE6-4342-B048-85BDC9FD1C3A}</a:tableStyleId>
              </a:tblPr>
              <a:tblGrid>
                <a:gridCol w="2857978">
                  <a:extLst>
                    <a:ext uri="{9D8B030D-6E8A-4147-A177-3AD203B41FA5}">
                      <a16:colId xmlns:a16="http://schemas.microsoft.com/office/drawing/2014/main" val="2924203389"/>
                    </a:ext>
                  </a:extLst>
                </a:gridCol>
                <a:gridCol w="2734659">
                  <a:extLst>
                    <a:ext uri="{9D8B030D-6E8A-4147-A177-3AD203B41FA5}">
                      <a16:colId xmlns:a16="http://schemas.microsoft.com/office/drawing/2014/main" val="1588178815"/>
                    </a:ext>
                  </a:extLst>
                </a:gridCol>
                <a:gridCol w="3140801">
                  <a:extLst>
                    <a:ext uri="{9D8B030D-6E8A-4147-A177-3AD203B41FA5}">
                      <a16:colId xmlns:a16="http://schemas.microsoft.com/office/drawing/2014/main" val="390388375"/>
                    </a:ext>
                  </a:extLst>
                </a:gridCol>
                <a:gridCol w="2911146">
                  <a:extLst>
                    <a:ext uri="{9D8B030D-6E8A-4147-A177-3AD203B41FA5}">
                      <a16:colId xmlns:a16="http://schemas.microsoft.com/office/drawing/2014/main" val="2313761399"/>
                    </a:ext>
                  </a:extLst>
                </a:gridCol>
              </a:tblGrid>
              <a:tr h="423385">
                <a:tc>
                  <a:txBody>
                    <a:bodyPr/>
                    <a:lstStyle/>
                    <a:p>
                      <a:r>
                        <a:rPr lang="en-US" sz="1600" dirty="0"/>
                        <a:t>ITEM</a:t>
                      </a:r>
                    </a:p>
                  </a:txBody>
                  <a:tcPr>
                    <a:solidFill>
                      <a:srgbClr val="002060"/>
                    </a:solidFill>
                  </a:tcPr>
                </a:tc>
                <a:tc>
                  <a:txBody>
                    <a:bodyPr/>
                    <a:lstStyle/>
                    <a:p>
                      <a:r>
                        <a:rPr lang="en-US" sz="1600" dirty="0"/>
                        <a:t>Department</a:t>
                      </a:r>
                    </a:p>
                  </a:txBody>
                  <a:tcPr>
                    <a:solidFill>
                      <a:srgbClr val="002060"/>
                    </a:solidFill>
                  </a:tcPr>
                </a:tc>
                <a:tc>
                  <a:txBody>
                    <a:bodyPr/>
                    <a:lstStyle/>
                    <a:p>
                      <a:r>
                        <a:rPr lang="en-US" sz="1600" dirty="0"/>
                        <a:t>Strategy/Provision</a:t>
                      </a:r>
                    </a:p>
                  </a:txBody>
                  <a:tcPr>
                    <a:solidFill>
                      <a:srgbClr val="002060"/>
                    </a:solidFill>
                  </a:tcPr>
                </a:tc>
                <a:tc>
                  <a:txBody>
                    <a:bodyPr/>
                    <a:lstStyle/>
                    <a:p>
                      <a:r>
                        <a:rPr lang="en-US" sz="1600" dirty="0"/>
                        <a:t>Cost</a:t>
                      </a:r>
                    </a:p>
                  </a:txBody>
                  <a:tcPr>
                    <a:solidFill>
                      <a:srgbClr val="002060"/>
                    </a:solidFill>
                  </a:tcPr>
                </a:tc>
                <a:extLst>
                  <a:ext uri="{0D108BD9-81ED-4DB2-BD59-A6C34878D82A}">
                    <a16:rowId xmlns:a16="http://schemas.microsoft.com/office/drawing/2014/main" val="3766626627"/>
                  </a:ext>
                </a:extLst>
              </a:tr>
              <a:tr h="699744">
                <a:tc>
                  <a:txBody>
                    <a:bodyPr/>
                    <a:lstStyle/>
                    <a:p>
                      <a:r>
                        <a:rPr lang="en-US" sz="1200" dirty="0"/>
                        <a:t>Public Safety Facility</a:t>
                      </a:r>
                    </a:p>
                  </a:txBody>
                  <a:tcPr/>
                </a:tc>
                <a:tc>
                  <a:txBody>
                    <a:bodyPr/>
                    <a:lstStyle/>
                    <a:p>
                      <a:r>
                        <a:rPr lang="en-US" sz="1200" dirty="0"/>
                        <a:t>Fire Department</a:t>
                      </a:r>
                    </a:p>
                  </a:txBody>
                  <a:tcPr/>
                </a:tc>
                <a:tc>
                  <a:txBody>
                    <a:bodyPr/>
                    <a:lstStyle/>
                    <a:p>
                      <a:r>
                        <a:rPr lang="en-US" sz="1200" dirty="0"/>
                        <a:t>Strategy was revised to gain former volunteer Fire Department Building and conduct renovation plans during FY 24-25.</a:t>
                      </a:r>
                    </a:p>
                  </a:txBody>
                  <a:tcPr/>
                </a:tc>
                <a:tc>
                  <a:txBody>
                    <a:bodyPr/>
                    <a:lstStyle/>
                    <a:p>
                      <a:r>
                        <a:rPr lang="en-US" sz="1200" dirty="0"/>
                        <a:t>$475,572 Professional Services as a transfer in from general fund or reserve Consider an additional amount for increment improvements while awaiting larger bond implementation.</a:t>
                      </a:r>
                    </a:p>
                  </a:txBody>
                  <a:tcPr/>
                </a:tc>
                <a:extLst>
                  <a:ext uri="{0D108BD9-81ED-4DB2-BD59-A6C34878D82A}">
                    <a16:rowId xmlns:a16="http://schemas.microsoft.com/office/drawing/2014/main" val="1450586497"/>
                  </a:ext>
                </a:extLst>
              </a:tr>
              <a:tr h="699744">
                <a:tc>
                  <a:txBody>
                    <a:bodyPr/>
                    <a:lstStyle/>
                    <a:p>
                      <a:r>
                        <a:rPr lang="en-US" sz="1200" dirty="0"/>
                        <a:t>Facility Expansion</a:t>
                      </a:r>
                    </a:p>
                    <a:p>
                      <a:r>
                        <a:rPr lang="en-US" sz="1200" dirty="0"/>
                        <a:t>     SMART Museum</a:t>
                      </a:r>
                    </a:p>
                    <a:p>
                      <a:r>
                        <a:rPr lang="en-US" sz="1200" dirty="0"/>
                        <a:t>     BGCA / Park Gymnasium</a:t>
                      </a:r>
                    </a:p>
                    <a:p>
                      <a:r>
                        <a:rPr lang="en-US" sz="1200" dirty="0"/>
                        <a:t>     Indoor Recreation Area</a:t>
                      </a:r>
                    </a:p>
                  </a:txBody>
                  <a:tcPr/>
                </a:tc>
                <a:tc>
                  <a:txBody>
                    <a:bodyPr/>
                    <a:lstStyle/>
                    <a:p>
                      <a:r>
                        <a:rPr lang="en-US" sz="1200" dirty="0"/>
                        <a:t>Parks &amp; Recreation </a:t>
                      </a:r>
                    </a:p>
                  </a:txBody>
                  <a:tcPr/>
                </a:tc>
                <a:tc>
                  <a:txBody>
                    <a:bodyPr/>
                    <a:lstStyle/>
                    <a:p>
                      <a:r>
                        <a:rPr lang="en-US" sz="1200" dirty="0"/>
                        <a:t>Fund Professional Service to carry out construction plans and start the Facility Bond process to take the place of retired 2016 Bond. </a:t>
                      </a:r>
                    </a:p>
                    <a:p>
                      <a:r>
                        <a:rPr lang="en-US" sz="1200" dirty="0"/>
                        <a:t>Apply for TPWD grant 2025</a:t>
                      </a:r>
                    </a:p>
                  </a:txBody>
                  <a:tcPr/>
                </a:tc>
                <a:tc>
                  <a:txBody>
                    <a:bodyPr/>
                    <a:lstStyle/>
                    <a:p>
                      <a:r>
                        <a:rPr lang="en-US" sz="1200" dirty="0"/>
                        <a:t>$160,000 Professional Services as possible transfer in or include with bond package. </a:t>
                      </a:r>
                    </a:p>
                  </a:txBody>
                  <a:tcPr/>
                </a:tc>
                <a:extLst>
                  <a:ext uri="{0D108BD9-81ED-4DB2-BD59-A6C34878D82A}">
                    <a16:rowId xmlns:a16="http://schemas.microsoft.com/office/drawing/2014/main" val="3092913658"/>
                  </a:ext>
                </a:extLst>
              </a:tr>
              <a:tr h="807302">
                <a:tc>
                  <a:txBody>
                    <a:bodyPr/>
                    <a:lstStyle/>
                    <a:p>
                      <a:r>
                        <a:rPr lang="en-US" sz="1200" dirty="0"/>
                        <a:t>Railroad Siding Relocation</a:t>
                      </a:r>
                    </a:p>
                    <a:p>
                      <a:r>
                        <a:rPr lang="en-US" sz="1200" dirty="0"/>
                        <a:t>Reduce blocking of intersections</a:t>
                      </a:r>
                    </a:p>
                    <a:p>
                      <a:endParaRPr lang="en-US" sz="1200" dirty="0"/>
                    </a:p>
                    <a:p>
                      <a:r>
                        <a:rPr lang="en-US" sz="1200" dirty="0"/>
                        <a:t>QUIET ZONE Completion</a:t>
                      </a:r>
                    </a:p>
                    <a:p>
                      <a:endParaRPr lang="en-US" sz="1200" dirty="0"/>
                    </a:p>
                  </a:txBody>
                  <a:tcPr/>
                </a:tc>
                <a:tc>
                  <a:txBody>
                    <a:bodyPr/>
                    <a:lstStyle/>
                    <a:p>
                      <a:r>
                        <a:rPr lang="en-US" sz="1200" dirty="0"/>
                        <a:t>Public Works</a:t>
                      </a:r>
                    </a:p>
                  </a:txBody>
                  <a:tcPr/>
                </a:tc>
                <a:tc>
                  <a:txBody>
                    <a:bodyPr/>
                    <a:lstStyle/>
                    <a:p>
                      <a:r>
                        <a:rPr lang="en-US" sz="1200" dirty="0"/>
                        <a:t>Applied for KTMPO - TxDOT  Funding and Railroad Elimination Grant.  Application funded in FY 23-24. Phasing improvements with KTMPO grant for Jackrabbit and Pleasant Hill Crossing. This will complete the Quiet Zone </a:t>
                      </a:r>
                    </a:p>
                  </a:txBody>
                  <a:tcPr/>
                </a:tc>
                <a:tc>
                  <a:txBody>
                    <a:bodyPr/>
                    <a:lstStyle/>
                    <a:p>
                      <a:r>
                        <a:rPr lang="en-US" sz="1200" dirty="0"/>
                        <a:t>20% Match and 100% Engineering </a:t>
                      </a:r>
                    </a:p>
                    <a:p>
                      <a:r>
                        <a:rPr lang="en-US" sz="1200" dirty="0"/>
                        <a:t>Project cost is at least $5,000,000</a:t>
                      </a:r>
                    </a:p>
                    <a:p>
                      <a:endParaRPr lang="en-US" sz="1200" dirty="0"/>
                    </a:p>
                    <a:p>
                      <a:r>
                        <a:rPr lang="en-US" sz="1200" dirty="0"/>
                        <a:t>KTMPO Grant for next phase $1,000,000</a:t>
                      </a:r>
                    </a:p>
                  </a:txBody>
                  <a:tcPr/>
                </a:tc>
                <a:extLst>
                  <a:ext uri="{0D108BD9-81ED-4DB2-BD59-A6C34878D82A}">
                    <a16:rowId xmlns:a16="http://schemas.microsoft.com/office/drawing/2014/main" val="3209184992"/>
                  </a:ext>
                </a:extLst>
              </a:tr>
              <a:tr h="758757">
                <a:tc>
                  <a:txBody>
                    <a:bodyPr/>
                    <a:lstStyle/>
                    <a:p>
                      <a:r>
                        <a:rPr lang="en-US" sz="1200" dirty="0"/>
                        <a:t>Combined Large Park Project</a:t>
                      </a:r>
                    </a:p>
                  </a:txBody>
                  <a:tcPr/>
                </a:tc>
                <a:tc>
                  <a:txBody>
                    <a:bodyPr/>
                    <a:lstStyle/>
                    <a:p>
                      <a:r>
                        <a:rPr lang="en-US" sz="1200" dirty="0"/>
                        <a:t>Parks &amp; Recreation</a:t>
                      </a:r>
                    </a:p>
                  </a:txBody>
                  <a:tcPr/>
                </a:tc>
                <a:tc>
                  <a:txBody>
                    <a:bodyPr/>
                    <a:lstStyle/>
                    <a:p>
                      <a:r>
                        <a:rPr lang="en-US" sz="1200" dirty="0"/>
                        <a:t>Apply for TPW grant funding summer 2025 and implement with normal park outlay operational budget, increase this line item incrementally in subsequent years to support larger grant submission that includes trail and 5 pocket parks.</a:t>
                      </a:r>
                    </a:p>
                  </a:txBody>
                  <a:tcPr/>
                </a:tc>
                <a:tc>
                  <a:txBody>
                    <a:bodyPr/>
                    <a:lstStyle/>
                    <a:p>
                      <a:r>
                        <a:rPr lang="en-US" sz="1200" dirty="0"/>
                        <a:t>$1,500,000 split for multi year implementation.  Consider funding part of the City Match requirement with Facility Bond Package. </a:t>
                      </a:r>
                    </a:p>
                  </a:txBody>
                  <a:tcPr/>
                </a:tc>
                <a:extLst>
                  <a:ext uri="{0D108BD9-81ED-4DB2-BD59-A6C34878D82A}">
                    <a16:rowId xmlns:a16="http://schemas.microsoft.com/office/drawing/2014/main" val="545372273"/>
                  </a:ext>
                </a:extLst>
              </a:tr>
              <a:tr h="789648">
                <a:tc>
                  <a:txBody>
                    <a:bodyPr/>
                    <a:lstStyle/>
                    <a:p>
                      <a:r>
                        <a:rPr lang="en-US" sz="1200" dirty="0"/>
                        <a:t>Warriors Path Improvements</a:t>
                      </a:r>
                    </a:p>
                  </a:txBody>
                  <a:tcPr/>
                </a:tc>
                <a:tc>
                  <a:txBody>
                    <a:bodyPr/>
                    <a:lstStyle/>
                    <a:p>
                      <a:r>
                        <a:rPr lang="en-US" sz="1200" dirty="0"/>
                        <a:t>Public Works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Reconstruction and  widening of Warriors Path with anticipation of connection with I14. KTMPO for TxDOT Funding.</a:t>
                      </a:r>
                    </a:p>
                  </a:txBody>
                  <a:tcPr/>
                </a:tc>
                <a:tc>
                  <a:txBody>
                    <a:bodyPr/>
                    <a:lstStyle/>
                    <a:p>
                      <a:r>
                        <a:rPr lang="en-US" sz="1200" dirty="0"/>
                        <a:t>Partnering with Harker Heights to widen Warriors Path.  Preliminary engineering will need to be completed for cost.  FY28</a:t>
                      </a:r>
                    </a:p>
                    <a:p>
                      <a:endParaRPr lang="en-US" sz="1200" dirty="0"/>
                    </a:p>
                  </a:txBody>
                  <a:tcPr/>
                </a:tc>
                <a:extLst>
                  <a:ext uri="{0D108BD9-81ED-4DB2-BD59-A6C34878D82A}">
                    <a16:rowId xmlns:a16="http://schemas.microsoft.com/office/drawing/2014/main" val="3999462991"/>
                  </a:ext>
                </a:extLst>
              </a:tr>
              <a:tr h="685800">
                <a:tc>
                  <a:txBody>
                    <a:bodyPr/>
                    <a:lstStyle/>
                    <a:p>
                      <a:r>
                        <a:rPr lang="en-US" sz="1200" dirty="0"/>
                        <a:t>10</a:t>
                      </a:r>
                      <a:r>
                        <a:rPr lang="en-US" sz="1200" baseline="30000" dirty="0"/>
                        <a:t>th</a:t>
                      </a:r>
                      <a:r>
                        <a:rPr lang="en-US" sz="1200" dirty="0"/>
                        <a:t> Street Tributary Construction</a:t>
                      </a:r>
                    </a:p>
                  </a:txBody>
                  <a:tcPr/>
                </a:tc>
                <a:tc>
                  <a:txBody>
                    <a:bodyPr/>
                    <a:lstStyle/>
                    <a:p>
                      <a:r>
                        <a:rPr lang="en-US" sz="1200" dirty="0"/>
                        <a:t>Public Works</a:t>
                      </a:r>
                    </a:p>
                  </a:txBody>
                  <a:tcPr/>
                </a:tc>
                <a:tc>
                  <a:txBody>
                    <a:bodyPr/>
                    <a:lstStyle/>
                    <a:p>
                      <a:r>
                        <a:rPr lang="en-US" sz="1200" dirty="0"/>
                        <a:t>Utilize TCEQ 319 grant for $150,000 towards construction, allocate regular Public Works Street Maintenance towards the remainder.</a:t>
                      </a:r>
                    </a:p>
                  </a:txBody>
                  <a:tcPr/>
                </a:tc>
                <a:tc>
                  <a:txBody>
                    <a:bodyPr/>
                    <a:lstStyle/>
                    <a:p>
                      <a:r>
                        <a:rPr lang="en-US" sz="1200" dirty="0"/>
                        <a:t>Preliminary engineering with cost will be completed FY 2025</a:t>
                      </a:r>
                    </a:p>
                  </a:txBody>
                  <a:tcPr/>
                </a:tc>
                <a:extLst>
                  <a:ext uri="{0D108BD9-81ED-4DB2-BD59-A6C34878D82A}">
                    <a16:rowId xmlns:a16="http://schemas.microsoft.com/office/drawing/2014/main" val="2082564927"/>
                  </a:ext>
                </a:extLst>
              </a:tr>
            </a:tbl>
          </a:graphicData>
        </a:graphic>
      </p:graphicFrame>
      <p:sp>
        <p:nvSpPr>
          <p:cNvPr id="5" name="TextBox 4">
            <a:extLst>
              <a:ext uri="{FF2B5EF4-FFF2-40B4-BE49-F238E27FC236}">
                <a16:creationId xmlns:a16="http://schemas.microsoft.com/office/drawing/2014/main" id="{32826EC8-C8E2-2D67-761F-3310F38BA401}"/>
              </a:ext>
            </a:extLst>
          </p:cNvPr>
          <p:cNvSpPr txBox="1"/>
          <p:nvPr/>
        </p:nvSpPr>
        <p:spPr>
          <a:xfrm>
            <a:off x="935564" y="284409"/>
            <a:ext cx="243739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orbel" panose="020B0503020204020204"/>
                <a:ea typeface="+mn-ea"/>
                <a:cs typeface="+mn-cs"/>
              </a:rPr>
              <a:t>FY 24-25 Project List</a:t>
            </a:r>
          </a:p>
        </p:txBody>
      </p:sp>
    </p:spTree>
    <p:extLst>
      <p:ext uri="{BB962C8B-B14F-4D97-AF65-F5344CB8AC3E}">
        <p14:creationId xmlns:p14="http://schemas.microsoft.com/office/powerpoint/2010/main" val="261929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lumMod val="50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D0E16E-EA82-4B9A-8D7F-637BBC5DC2C3}"/>
              </a:ext>
            </a:extLst>
          </p:cNvPr>
          <p:cNvSpPr txBox="1"/>
          <p:nvPr/>
        </p:nvSpPr>
        <p:spPr>
          <a:xfrm>
            <a:off x="8436721" y="263457"/>
            <a:ext cx="3615850" cy="1877437"/>
          </a:xfrm>
          <a:prstGeom prst="rect">
            <a:avLst/>
          </a:prstGeom>
          <a:solidFill>
            <a:schemeClr val="tx2">
              <a:lumMod val="20000"/>
              <a:lumOff val="80000"/>
            </a:schemeClr>
          </a:solid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Capital Improvement Plan</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rbel" panose="020B0503020204020204"/>
              </a:rPr>
              <a:t>Project List 2024 – 2030</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rbel" panose="020B0503020204020204"/>
              </a:rPr>
              <a:t>Tax Increment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rbel" panose="020B0503020204020204"/>
              </a:rPr>
              <a:t>Reinvestment Zone added to Plan</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2" name="Picture 1">
            <a:extLst>
              <a:ext uri="{FF2B5EF4-FFF2-40B4-BE49-F238E27FC236}">
                <a16:creationId xmlns:a16="http://schemas.microsoft.com/office/drawing/2014/main" id="{EFB7C390-26B9-2690-E75C-4EC462967768}"/>
              </a:ext>
            </a:extLst>
          </p:cNvPr>
          <p:cNvPicPr>
            <a:picLocks noChangeAspect="1"/>
          </p:cNvPicPr>
          <p:nvPr/>
        </p:nvPicPr>
        <p:blipFill>
          <a:blip r:embed="rId3"/>
          <a:stretch>
            <a:fillRect/>
          </a:stretch>
        </p:blipFill>
        <p:spPr>
          <a:xfrm>
            <a:off x="1418077" y="0"/>
            <a:ext cx="6053087" cy="6858000"/>
          </a:xfrm>
          <a:prstGeom prst="rect">
            <a:avLst/>
          </a:prstGeom>
        </p:spPr>
      </p:pic>
    </p:spTree>
    <p:extLst>
      <p:ext uri="{BB962C8B-B14F-4D97-AF65-F5344CB8AC3E}">
        <p14:creationId xmlns:p14="http://schemas.microsoft.com/office/powerpoint/2010/main" val="180286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1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3" name="Rectangle 14">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E7F451F-95FF-9E97-0575-B03BD7A067A4}"/>
              </a:ext>
            </a:extLst>
          </p:cNvPr>
          <p:cNvSpPr>
            <a:spLocks noGrp="1"/>
          </p:cNvSpPr>
          <p:nvPr>
            <p:ph type="title"/>
          </p:nvPr>
        </p:nvSpPr>
        <p:spPr>
          <a:xfrm>
            <a:off x="706292" y="528495"/>
            <a:ext cx="2947482" cy="1038177"/>
          </a:xfrm>
        </p:spPr>
        <p:txBody>
          <a:bodyPr vert="horz" lIns="91440" tIns="45720" rIns="91440" bIns="45720" rtlCol="0" anchor="b">
            <a:normAutofit/>
          </a:bodyPr>
          <a:lstStyle/>
          <a:p>
            <a:r>
              <a:rPr lang="en-US" sz="2200" dirty="0"/>
              <a:t>Capital Outlay By Department</a:t>
            </a:r>
          </a:p>
        </p:txBody>
      </p:sp>
      <p:sp>
        <p:nvSpPr>
          <p:cNvPr id="25" name="Rectangle 18">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1">
            <a:extLst>
              <a:ext uri="{FF2B5EF4-FFF2-40B4-BE49-F238E27FC236}">
                <a16:creationId xmlns:a16="http://schemas.microsoft.com/office/drawing/2014/main" id="{12A26BFD-EC80-C16F-F148-651ED1AE10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F70987C-E45C-17C8-54E7-0C0441A2462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F4BF7065-CFA9-6C58-68D2-1F7A7F5164BE}"/>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5">
            <a:extLst>
              <a:ext uri="{FF2B5EF4-FFF2-40B4-BE49-F238E27FC236}">
                <a16:creationId xmlns:a16="http://schemas.microsoft.com/office/drawing/2014/main" id="{D0B0B2DB-417C-B400-65AE-9F5DD3693403}"/>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a:extLst>
              <a:ext uri="{FF2B5EF4-FFF2-40B4-BE49-F238E27FC236}">
                <a16:creationId xmlns:a16="http://schemas.microsoft.com/office/drawing/2014/main" id="{DA1D386F-48E2-4E86-2D2F-BB8A824EC66E}"/>
              </a:ext>
            </a:extLst>
          </p:cNvPr>
          <p:cNvPicPr>
            <a:picLocks noChangeAspect="1"/>
          </p:cNvPicPr>
          <p:nvPr/>
        </p:nvPicPr>
        <p:blipFill>
          <a:blip r:embed="rId2"/>
          <a:stretch>
            <a:fillRect/>
          </a:stretch>
        </p:blipFill>
        <p:spPr>
          <a:xfrm>
            <a:off x="135134" y="1671828"/>
            <a:ext cx="3276934" cy="4312920"/>
          </a:xfrm>
          <a:prstGeom prst="rect">
            <a:avLst/>
          </a:prstGeom>
        </p:spPr>
      </p:pic>
      <p:graphicFrame>
        <p:nvGraphicFramePr>
          <p:cNvPr id="20" name="Table 19">
            <a:extLst>
              <a:ext uri="{FF2B5EF4-FFF2-40B4-BE49-F238E27FC236}">
                <a16:creationId xmlns:a16="http://schemas.microsoft.com/office/drawing/2014/main" id="{9D8D960A-40DE-6A33-9D24-0A398E251CA0}"/>
              </a:ext>
            </a:extLst>
          </p:cNvPr>
          <p:cNvGraphicFramePr>
            <a:graphicFrameLocks noGrp="1"/>
          </p:cNvGraphicFramePr>
          <p:nvPr>
            <p:extLst>
              <p:ext uri="{D42A27DB-BD31-4B8C-83A1-F6EECF244321}">
                <p14:modId xmlns:p14="http://schemas.microsoft.com/office/powerpoint/2010/main" val="3384142812"/>
              </p:ext>
            </p:extLst>
          </p:nvPr>
        </p:nvGraphicFramePr>
        <p:xfrm>
          <a:off x="4152423" y="182033"/>
          <a:ext cx="4385805" cy="6599756"/>
        </p:xfrm>
        <a:graphic>
          <a:graphicData uri="http://schemas.openxmlformats.org/drawingml/2006/table">
            <a:tbl>
              <a:tblPr firstRow="1" firstCol="1" bandRow="1"/>
              <a:tblGrid>
                <a:gridCol w="1931139">
                  <a:extLst>
                    <a:ext uri="{9D8B030D-6E8A-4147-A177-3AD203B41FA5}">
                      <a16:colId xmlns:a16="http://schemas.microsoft.com/office/drawing/2014/main" val="3595489166"/>
                    </a:ext>
                  </a:extLst>
                </a:gridCol>
                <a:gridCol w="350627">
                  <a:extLst>
                    <a:ext uri="{9D8B030D-6E8A-4147-A177-3AD203B41FA5}">
                      <a16:colId xmlns:a16="http://schemas.microsoft.com/office/drawing/2014/main" val="77856857"/>
                    </a:ext>
                  </a:extLst>
                </a:gridCol>
                <a:gridCol w="270355">
                  <a:extLst>
                    <a:ext uri="{9D8B030D-6E8A-4147-A177-3AD203B41FA5}">
                      <a16:colId xmlns:a16="http://schemas.microsoft.com/office/drawing/2014/main" val="189021745"/>
                    </a:ext>
                  </a:extLst>
                </a:gridCol>
                <a:gridCol w="438151">
                  <a:extLst>
                    <a:ext uri="{9D8B030D-6E8A-4147-A177-3AD203B41FA5}">
                      <a16:colId xmlns:a16="http://schemas.microsoft.com/office/drawing/2014/main" val="232566274"/>
                    </a:ext>
                  </a:extLst>
                </a:gridCol>
                <a:gridCol w="438151">
                  <a:extLst>
                    <a:ext uri="{9D8B030D-6E8A-4147-A177-3AD203B41FA5}">
                      <a16:colId xmlns:a16="http://schemas.microsoft.com/office/drawing/2014/main" val="1988434553"/>
                    </a:ext>
                  </a:extLst>
                </a:gridCol>
                <a:gridCol w="512787">
                  <a:extLst>
                    <a:ext uri="{9D8B030D-6E8A-4147-A177-3AD203B41FA5}">
                      <a16:colId xmlns:a16="http://schemas.microsoft.com/office/drawing/2014/main" val="719344010"/>
                    </a:ext>
                  </a:extLst>
                </a:gridCol>
                <a:gridCol w="444595">
                  <a:extLst>
                    <a:ext uri="{9D8B030D-6E8A-4147-A177-3AD203B41FA5}">
                      <a16:colId xmlns:a16="http://schemas.microsoft.com/office/drawing/2014/main" val="2013939827"/>
                    </a:ext>
                  </a:extLst>
                </a:gridCol>
              </a:tblGrid>
              <a:tr h="125665">
                <a:tc gridSpan="7">
                  <a:txBody>
                    <a:bodyPr/>
                    <a:lstStyle/>
                    <a:p>
                      <a:pPr marL="0" marR="0" algn="ctr">
                        <a:spcBef>
                          <a:spcPts val="0"/>
                        </a:spcBef>
                        <a:spcAft>
                          <a:spcPts val="0"/>
                        </a:spcAft>
                      </a:pPr>
                      <a:r>
                        <a:rPr lang="en-US" sz="700" b="1">
                          <a:effectLst/>
                          <a:latin typeface="Times New Roman" panose="02020603050405020304" pitchFamily="18" charset="0"/>
                          <a:ea typeface="Calibri" panose="020F0502020204030204" pitchFamily="34" charset="0"/>
                          <a:cs typeface="Calibri" panose="020F0502020204030204" pitchFamily="34" charset="0"/>
                        </a:rPr>
                        <a:t>GENERAL FUND CAPITAL REPLACEMENT PROGRAM</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2214418"/>
                  </a:ext>
                </a:extLst>
              </a:tr>
              <a:tr h="114577">
                <a:tc>
                  <a:txBody>
                    <a:bodyPr/>
                    <a:lstStyle/>
                    <a:p>
                      <a:pPr marL="0" marR="0">
                        <a:spcBef>
                          <a:spcPts val="0"/>
                        </a:spcBef>
                        <a:spcAft>
                          <a:spcPts val="0"/>
                        </a:spcAft>
                      </a:pPr>
                      <a:r>
                        <a:rPr lang="en-US" sz="600" b="1">
                          <a:solidFill>
                            <a:srgbClr val="000000"/>
                          </a:solidFill>
                          <a:effectLst/>
                          <a:highlight>
                            <a:srgbClr val="DCE6F1"/>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DCE6F1"/>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Original</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extLst>
                  <a:ext uri="{0D108BD9-81ED-4DB2-BD59-A6C34878D82A}">
                    <a16:rowId xmlns:a16="http://schemas.microsoft.com/office/drawing/2014/main" val="2956039338"/>
                  </a:ext>
                </a:extLst>
              </a:tr>
              <a:tr h="114577">
                <a:tc>
                  <a:txBody>
                    <a:bodyPr/>
                    <a:lstStyle/>
                    <a:p>
                      <a:pPr marL="0" marR="0">
                        <a:spcBef>
                          <a:spcPts val="0"/>
                        </a:spcBef>
                        <a:spcAft>
                          <a:spcPts val="0"/>
                        </a:spcAft>
                      </a:pPr>
                      <a:r>
                        <a:rPr lang="en-US" sz="600" b="1">
                          <a:solidFill>
                            <a:srgbClr val="000000"/>
                          </a:solidFill>
                          <a:effectLst/>
                          <a:highlight>
                            <a:srgbClr val="DCE6F1"/>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DCE6F1"/>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 of</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or Last</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extLst>
                  <a:ext uri="{0D108BD9-81ED-4DB2-BD59-A6C34878D82A}">
                    <a16:rowId xmlns:a16="http://schemas.microsoft.com/office/drawing/2014/main" val="3637371596"/>
                  </a:ext>
                </a:extLst>
              </a:tr>
              <a:tr h="214210">
                <a:tc>
                  <a:txBody>
                    <a:bodyPr/>
                    <a:lstStyle/>
                    <a:p>
                      <a:pPr marL="0" marR="0">
                        <a:spcBef>
                          <a:spcPts val="0"/>
                        </a:spcBef>
                        <a:spcAft>
                          <a:spcPts val="0"/>
                        </a:spcAft>
                      </a:pPr>
                      <a:r>
                        <a:rPr lang="en-US" sz="600" b="1">
                          <a:solidFill>
                            <a:srgbClr val="000000"/>
                          </a:solidFill>
                          <a:effectLst/>
                          <a:highlight>
                            <a:srgbClr val="DCE6F1"/>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DCE6F1"/>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Units</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Original</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extLst>
                  <a:ext uri="{0D108BD9-81ED-4DB2-BD59-A6C34878D82A}">
                    <a16:rowId xmlns:a16="http://schemas.microsoft.com/office/drawing/2014/main" val="3667139423"/>
                  </a:ext>
                </a:extLst>
              </a:tr>
              <a:tr h="114577">
                <a:tc>
                  <a:txBody>
                    <a:bodyPr/>
                    <a:lstStyle/>
                    <a:p>
                      <a:pPr marL="0" marR="0">
                        <a:spcBef>
                          <a:spcPts val="0"/>
                        </a:spcBef>
                        <a:spcAft>
                          <a:spcPts val="0"/>
                        </a:spcAft>
                      </a:pPr>
                      <a:r>
                        <a:rPr lang="en-US" sz="600" b="1">
                          <a:solidFill>
                            <a:srgbClr val="000000"/>
                          </a:solidFill>
                          <a:effectLst/>
                          <a:highlight>
                            <a:srgbClr val="DCE6F1"/>
                          </a:highlight>
                          <a:latin typeface="Calibri" panose="020F0502020204030204" pitchFamily="34" charset="0"/>
                          <a:ea typeface="Calibri" panose="020F0502020204030204" pitchFamily="34" charset="0"/>
                          <a:cs typeface="Calibri" panose="020F0502020204030204" pitchFamily="34" charset="0"/>
                        </a:rPr>
                        <a:t> </a:t>
                      </a:r>
                      <a:endParaRPr lang="en-US" sz="400">
                        <a:effectLst/>
                        <a:highlight>
                          <a:srgbClr val="DCE6F1"/>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Service</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In</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Item</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Cost/</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2024-2025</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Purchase</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extLst>
                  <a:ext uri="{0D108BD9-81ED-4DB2-BD59-A6C34878D82A}">
                    <a16:rowId xmlns:a16="http://schemas.microsoft.com/office/drawing/2014/main" val="319991251"/>
                  </a:ext>
                </a:extLst>
              </a:tr>
              <a:tr h="214210">
                <a:tc>
                  <a:txBody>
                    <a:bodyPr/>
                    <a:lstStyle/>
                    <a:p>
                      <a:pPr marL="0" marR="0" algn="ctr">
                        <a:spcBef>
                          <a:spcPts val="0"/>
                        </a:spcBef>
                        <a:spcAft>
                          <a:spcPts val="0"/>
                        </a:spcAft>
                      </a:pPr>
                      <a:r>
                        <a:rPr lang="en-US" sz="600" b="1">
                          <a:solidFill>
                            <a:srgbClr val="000000"/>
                          </a:solidFill>
                          <a:effectLst/>
                          <a:highlight>
                            <a:srgbClr val="DCE6F1"/>
                          </a:highlight>
                          <a:latin typeface="Calibri" panose="020F0502020204030204" pitchFamily="34" charset="0"/>
                          <a:ea typeface="Calibri" panose="020F0502020204030204" pitchFamily="34" charset="0"/>
                          <a:cs typeface="Calibri" panose="020F0502020204030204" pitchFamily="34" charset="0"/>
                        </a:rPr>
                        <a:t>Item by Department</a:t>
                      </a:r>
                      <a:endParaRPr lang="en-US" sz="400">
                        <a:effectLst/>
                        <a:highlight>
                          <a:srgbClr val="DCE6F1"/>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Life</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Dept.</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Cost</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Year</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Budget</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600" b="1">
                          <a:solidFill>
                            <a:srgbClr val="000000"/>
                          </a:solidFill>
                          <a:effectLst/>
                          <a:highlight>
                            <a:srgbClr val="B8CCE4"/>
                          </a:highlight>
                          <a:latin typeface="Calibri" panose="020F0502020204030204" pitchFamily="34" charset="0"/>
                          <a:ea typeface="Calibri" panose="020F0502020204030204" pitchFamily="34" charset="0"/>
                          <a:cs typeface="Calibri" panose="020F0502020204030204" pitchFamily="34" charset="0"/>
                        </a:rPr>
                        <a:t>Year</a:t>
                      </a:r>
                      <a:endParaRPr lang="en-US" sz="400">
                        <a:effectLst/>
                        <a:highlight>
                          <a:srgbClr val="B8CCE4"/>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417910347"/>
                  </a:ext>
                </a:extLst>
              </a:tr>
              <a:tr h="114577">
                <a:tc>
                  <a:txBody>
                    <a:bodyPr/>
                    <a:lstStyle/>
                    <a:p>
                      <a:pPr marL="0" marR="0" algn="ctr">
                        <a:spcBef>
                          <a:spcPts val="0"/>
                        </a:spcBef>
                        <a:spcAft>
                          <a:spcPts val="0"/>
                        </a:spcAft>
                      </a:pPr>
                      <a:r>
                        <a:rPr lang="en-US" sz="600" b="1">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ADMINISTRATION</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lgn="ctr">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lgn="ctr">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lgn="ctr">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F243E"/>
                    </a:solidFill>
                  </a:tcPr>
                </a:tc>
                <a:extLst>
                  <a:ext uri="{0D108BD9-81ED-4DB2-BD59-A6C34878D82A}">
                    <a16:rowId xmlns:a16="http://schemas.microsoft.com/office/drawing/2014/main" val="1547647194"/>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Toyota, Sienna miles: 52,856</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$23,000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$2,300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2017</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6332448"/>
                  </a:ext>
                </a:extLst>
              </a:tr>
              <a:tr h="118273">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File Server</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5</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$22,000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$8,800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2017</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4891233"/>
                  </a:ext>
                </a:extLst>
              </a:tr>
              <a:tr h="114577">
                <a:tc>
                  <a:txBody>
                    <a:bodyPr/>
                    <a:lstStyle/>
                    <a:p>
                      <a:pPr marL="0" marR="0">
                        <a:spcBef>
                          <a:spcPts val="0"/>
                        </a:spcBef>
                        <a:spcAft>
                          <a:spcPts val="0"/>
                        </a:spcAft>
                      </a:pPr>
                      <a:r>
                        <a:rPr lang="en-US" sz="600">
                          <a:solidFill>
                            <a:srgbClr val="000000"/>
                          </a:solidFill>
                          <a:effectLst/>
                          <a:highlight>
                            <a:srgbClr val="BFBFBF"/>
                          </a:highlight>
                          <a:latin typeface="Times New Roman" panose="02020603050405020304" pitchFamily="18" charset="0"/>
                          <a:ea typeface="Calibri" panose="020F0502020204030204" pitchFamily="34" charset="0"/>
                          <a:cs typeface="Calibri" panose="020F0502020204030204" pitchFamily="34" charset="0"/>
                        </a:rPr>
                        <a:t>TOTAL</a:t>
                      </a:r>
                      <a:endParaRPr lang="en-US" sz="400">
                        <a:effectLst/>
                        <a:highlight>
                          <a:srgbClr val="BFBFBF"/>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marL="0" marR="0" algn="ctr">
                        <a:spcBef>
                          <a:spcPts val="0"/>
                        </a:spcBef>
                        <a:spcAft>
                          <a:spcPts val="0"/>
                        </a:spcAft>
                      </a:pPr>
                      <a:r>
                        <a:rPr lang="en-US" sz="600">
                          <a:solidFill>
                            <a:srgbClr val="FFFFFF"/>
                          </a:solidFill>
                          <a:effectLst/>
                          <a:highlight>
                            <a:srgbClr val="000000"/>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00000"/>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marL="0" marR="0" algn="ctr">
                        <a:spcBef>
                          <a:spcPts val="0"/>
                        </a:spcBef>
                        <a:spcAft>
                          <a:spcPts val="0"/>
                        </a:spcAft>
                      </a:pPr>
                      <a:r>
                        <a:rPr lang="en-US" sz="600">
                          <a:solidFill>
                            <a:srgbClr val="FFFFFF"/>
                          </a:solidFill>
                          <a:effectLst/>
                          <a:highlight>
                            <a:srgbClr val="000000"/>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00000"/>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marL="0" marR="0" algn="r">
                        <a:spcBef>
                          <a:spcPts val="0"/>
                        </a:spcBef>
                        <a:spcAft>
                          <a:spcPts val="0"/>
                        </a:spcAft>
                      </a:pPr>
                      <a:r>
                        <a:rPr lang="en-US" sz="600">
                          <a:solidFill>
                            <a:srgbClr val="000000"/>
                          </a:solidFill>
                          <a:effectLst/>
                          <a:highlight>
                            <a:srgbClr val="BFBFBF"/>
                          </a:highlight>
                          <a:latin typeface="Times New Roman" panose="02020603050405020304" pitchFamily="18" charset="0"/>
                          <a:ea typeface="Calibri" panose="020F0502020204030204" pitchFamily="34" charset="0"/>
                          <a:cs typeface="Calibri" panose="020F0502020204030204" pitchFamily="34" charset="0"/>
                        </a:rPr>
                        <a:t>$45,000</a:t>
                      </a:r>
                      <a:endParaRPr lang="en-US" sz="400">
                        <a:effectLst/>
                        <a:highlight>
                          <a:srgbClr val="BFBFBF"/>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marL="0" marR="0" algn="r">
                        <a:spcBef>
                          <a:spcPts val="0"/>
                        </a:spcBef>
                        <a:spcAft>
                          <a:spcPts val="0"/>
                        </a:spcAft>
                      </a:pPr>
                      <a:r>
                        <a:rPr lang="en-US" sz="600">
                          <a:solidFill>
                            <a:srgbClr val="000000"/>
                          </a:solidFill>
                          <a:effectLst/>
                          <a:highlight>
                            <a:srgbClr val="BFBFBF"/>
                          </a:highlight>
                          <a:latin typeface="Times New Roman" panose="02020603050405020304" pitchFamily="18" charset="0"/>
                          <a:ea typeface="Calibri" panose="020F0502020204030204" pitchFamily="34" charset="0"/>
                          <a:cs typeface="Calibri" panose="020F0502020204030204" pitchFamily="34" charset="0"/>
                        </a:rPr>
                        <a:t>$11,100</a:t>
                      </a:r>
                      <a:endParaRPr lang="en-US" sz="400">
                        <a:effectLst/>
                        <a:highlight>
                          <a:srgbClr val="BFBFBF"/>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highlight>
                            <a:srgbClr val="000000"/>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00000"/>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08988126"/>
                  </a:ext>
                </a:extLst>
              </a:tr>
              <a:tr h="114577">
                <a:tc>
                  <a:txBody>
                    <a:bodyPr/>
                    <a:lstStyle/>
                    <a:p>
                      <a:pPr marL="0" marR="0" algn="ctr">
                        <a:spcBef>
                          <a:spcPts val="0"/>
                        </a:spcBef>
                        <a:spcAft>
                          <a:spcPts val="0"/>
                        </a:spcAft>
                      </a:pPr>
                      <a:r>
                        <a:rPr lang="en-US" sz="600" b="1">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PUBLIC WORKS</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solidFill>
                      <a:srgbClr val="0F243E"/>
                    </a:solidFill>
                  </a:tcPr>
                </a:tc>
                <a:tc>
                  <a:txBody>
                    <a:bodyPr/>
                    <a:lstStyle/>
                    <a:p>
                      <a:pPr marL="0" marR="0" algn="ctr">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solidFill>
                      <a:srgbClr val="0F243E"/>
                    </a:solidFill>
                  </a:tcPr>
                </a:tc>
                <a:tc>
                  <a:txBody>
                    <a:bodyPr/>
                    <a:lstStyle/>
                    <a:p>
                      <a:pPr marL="0" marR="0" algn="ctr">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solidFill>
                      <a:srgbClr val="0F243E"/>
                    </a:solidFill>
                  </a:tcPr>
                </a:tc>
                <a:tc>
                  <a:txBody>
                    <a:bodyPr/>
                    <a:lstStyle/>
                    <a:p>
                      <a:pPr marL="0" marR="0" algn="r">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solidFill>
                      <a:srgbClr val="0F243E"/>
                    </a:solidFill>
                  </a:tcPr>
                </a:tc>
                <a:tc>
                  <a:txBody>
                    <a:bodyPr/>
                    <a:lstStyle/>
                    <a:p>
                      <a:pPr marL="0" marR="0">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solidFill>
                      <a:srgbClr val="0F243E"/>
                    </a:solidFill>
                  </a:tcPr>
                </a:tc>
                <a:tc>
                  <a:txBody>
                    <a:bodyPr/>
                    <a:lstStyle/>
                    <a:p>
                      <a:pPr marL="0" marR="0">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solidFill>
                      <a:srgbClr val="0F243E"/>
                    </a:solidFill>
                  </a:tcPr>
                </a:tc>
                <a:tc>
                  <a:txBody>
                    <a:bodyPr/>
                    <a:lstStyle/>
                    <a:p>
                      <a:pPr marL="0" marR="0" algn="ctr">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extLst>
                  <a:ext uri="{0D108BD9-81ED-4DB2-BD59-A6C34878D82A}">
                    <a16:rowId xmlns:a16="http://schemas.microsoft.com/office/drawing/2014/main" val="2019915016"/>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John Deere 790 Tractor</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$38,000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$3,800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57389241"/>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Mower, Zero Turn, SCAG 61"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7</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$12,000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$3,429</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2022</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01315909"/>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Mower, Zero Turn, SCAG 48"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7</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$6,600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$943</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2018</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05327199"/>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16' C&amp;M Utility Trailer</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15</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$3,000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2005</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05325579"/>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Utility Trailer Dump 14FT</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15</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$6,000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$400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10332006"/>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Utility Trailer Dump 16FT</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15</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$15,000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2021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24127974"/>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Dodge, Ram 2500: 25,723</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$45,000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$4,500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2020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55143068"/>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Dodge Ram 1500; miles 38,240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7</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$28,000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$4,000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$12,000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2019</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30365746"/>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F150; miles 110,463</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7</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$25,000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$3,571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2007</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33807156"/>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F250; miles 81,925</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7</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$25,000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$3,571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2011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57039472"/>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SALSCO Paver</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$50,000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$2,500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2022</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87106562"/>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Skid Steer w/accessories</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$100,000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$5,000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2022</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87808146"/>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Mahindra Tractor 4530 w loader</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$55,000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$5,500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2006</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22302144"/>
                  </a:ext>
                </a:extLst>
              </a:tr>
              <a:tr h="118273">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Backhoe CAT 420E</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$70,000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$3,500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2010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49283565"/>
                  </a:ext>
                </a:extLst>
              </a:tr>
              <a:tr h="118273">
                <a:tc>
                  <a:txBody>
                    <a:bodyPr/>
                    <a:lstStyle/>
                    <a:p>
                      <a:pPr marL="0" marR="0">
                        <a:spcBef>
                          <a:spcPts val="0"/>
                        </a:spcBef>
                        <a:spcAft>
                          <a:spcPts val="0"/>
                        </a:spcAft>
                      </a:pPr>
                      <a:r>
                        <a:rPr lang="en-US" sz="600">
                          <a:solidFill>
                            <a:srgbClr val="000000"/>
                          </a:solidFill>
                          <a:effectLst/>
                          <a:highlight>
                            <a:srgbClr val="A6A6A6"/>
                          </a:highlight>
                          <a:latin typeface="Times New Roman" panose="02020603050405020304" pitchFamily="18" charset="0"/>
                          <a:ea typeface="Calibri" panose="020F0502020204030204" pitchFamily="34" charset="0"/>
                          <a:cs typeface="Calibri" panose="020F0502020204030204" pitchFamily="34" charset="0"/>
                        </a:rPr>
                        <a:t>TOTAL</a:t>
                      </a:r>
                      <a:endParaRPr lang="en-US" sz="400">
                        <a:effectLst/>
                        <a:highlight>
                          <a:srgbClr val="A6A6A6"/>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spcBef>
                          <a:spcPts val="0"/>
                        </a:spcBef>
                        <a:spcAft>
                          <a:spcPts val="0"/>
                        </a:spcAft>
                      </a:pPr>
                      <a:r>
                        <a:rPr lang="en-US" sz="600">
                          <a:solidFill>
                            <a:srgbClr val="FFFFFF"/>
                          </a:solidFill>
                          <a:effectLst/>
                          <a:highlight>
                            <a:srgbClr val="000000"/>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00000"/>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600">
                          <a:solidFill>
                            <a:srgbClr val="FFFFFF"/>
                          </a:solidFill>
                          <a:effectLst/>
                          <a:highlight>
                            <a:srgbClr val="000000"/>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00000"/>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spcBef>
                          <a:spcPts val="0"/>
                        </a:spcBef>
                        <a:spcAft>
                          <a:spcPts val="0"/>
                        </a:spcAft>
                      </a:pPr>
                      <a:r>
                        <a:rPr lang="en-US" sz="600">
                          <a:solidFill>
                            <a:srgbClr val="000000"/>
                          </a:solidFill>
                          <a:effectLst/>
                          <a:highlight>
                            <a:srgbClr val="A6A6A6"/>
                          </a:highlight>
                          <a:latin typeface="Times New Roman" panose="02020603050405020304" pitchFamily="18" charset="0"/>
                          <a:ea typeface="Calibri" panose="020F0502020204030204" pitchFamily="34" charset="0"/>
                          <a:cs typeface="Calibri" panose="020F0502020204030204" pitchFamily="34" charset="0"/>
                        </a:rPr>
                        <a:t>$478,600</a:t>
                      </a:r>
                      <a:endParaRPr lang="en-US" sz="400">
                        <a:effectLst/>
                        <a:highlight>
                          <a:srgbClr val="A6A6A6"/>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a:spcBef>
                          <a:spcPts val="0"/>
                        </a:spcBef>
                        <a:spcAft>
                          <a:spcPts val="0"/>
                        </a:spcAft>
                      </a:pPr>
                      <a:r>
                        <a:rPr lang="en-US" sz="600">
                          <a:solidFill>
                            <a:srgbClr val="000000"/>
                          </a:solidFill>
                          <a:effectLst/>
                          <a:highlight>
                            <a:srgbClr val="A6A6A6"/>
                          </a:highlight>
                          <a:latin typeface="Times New Roman" panose="02020603050405020304" pitchFamily="18" charset="0"/>
                          <a:ea typeface="Calibri" panose="020F0502020204030204" pitchFamily="34" charset="0"/>
                          <a:cs typeface="Calibri" panose="020F0502020204030204" pitchFamily="34" charset="0"/>
                        </a:rPr>
                        <a:t>$41,914</a:t>
                      </a:r>
                      <a:endParaRPr lang="en-US" sz="400">
                        <a:effectLst/>
                        <a:highlight>
                          <a:srgbClr val="A6A6A6"/>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$12,000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highlight>
                            <a:srgbClr val="000000"/>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00000"/>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716525117"/>
                  </a:ext>
                </a:extLst>
              </a:tr>
              <a:tr h="140449">
                <a:tc>
                  <a:txBody>
                    <a:bodyPr/>
                    <a:lstStyle/>
                    <a:p>
                      <a:pPr marL="0" marR="0" algn="ctr">
                        <a:spcBef>
                          <a:spcPts val="0"/>
                        </a:spcBef>
                        <a:spcAft>
                          <a:spcPts val="0"/>
                        </a:spcAft>
                      </a:pPr>
                      <a:r>
                        <a:rPr lang="en-US" sz="600" b="1">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PUBLIC SAFETY</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lgn="ctr">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lgn="ctr">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lgn="r">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lgn="ctr">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extLst>
                  <a:ext uri="{0D108BD9-81ED-4DB2-BD59-A6C34878D82A}">
                    <a16:rowId xmlns:a16="http://schemas.microsoft.com/office/drawing/2014/main" val="2837466532"/>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Chevy Silvarado 6500 Brush: miles 4239</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$250,000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$25,000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2020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75016127"/>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International-Terra Star (2014)</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$250,000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$25,000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2023</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80560319"/>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Command Vehicle</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5</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$45,000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$9,000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2014</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12785555"/>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Type III Fire Engine</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$330,000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$33,000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2006</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39386579"/>
                  </a:ext>
                </a:extLst>
              </a:tr>
              <a:tr h="114577">
                <a:tc>
                  <a:txBody>
                    <a:bodyPr/>
                    <a:lstStyle/>
                    <a:p>
                      <a:pPr marL="0" marR="0">
                        <a:spcBef>
                          <a:spcPts val="0"/>
                        </a:spcBef>
                        <a:spcAft>
                          <a:spcPts val="0"/>
                        </a:spcAft>
                      </a:pPr>
                      <a:r>
                        <a:rPr lang="en-US" sz="600">
                          <a:solidFill>
                            <a:srgbClr val="000000"/>
                          </a:solidFill>
                          <a:effectLst/>
                          <a:highlight>
                            <a:srgbClr val="FFFFFF"/>
                          </a:highlight>
                          <a:latin typeface="Times New Roman" panose="02020603050405020304" pitchFamily="18" charset="0"/>
                          <a:ea typeface="Calibri" panose="020F0502020204030204" pitchFamily="34" charset="0"/>
                          <a:cs typeface="Calibri" panose="020F0502020204030204" pitchFamily="34" charset="0"/>
                        </a:rPr>
                        <a:t>Ambulance (TBD)</a:t>
                      </a:r>
                      <a:endParaRPr lang="en-US" sz="400">
                        <a:effectLst/>
                        <a:highlight>
                          <a:srgbClr val="FFFFFF"/>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solidFill>
                      <a:srgbClr val="FFFFFF"/>
                    </a:solid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$25,000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21539687"/>
                  </a:ext>
                </a:extLst>
              </a:tr>
              <a:tr h="118273">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Freightliner Pumper (1996) (backup)</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5</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$100,000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2023</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7275419"/>
                  </a:ext>
                </a:extLst>
              </a:tr>
              <a:tr h="118273">
                <a:tc>
                  <a:txBody>
                    <a:bodyPr/>
                    <a:lstStyle/>
                    <a:p>
                      <a:pPr marL="0" marR="0">
                        <a:spcBef>
                          <a:spcPts val="0"/>
                        </a:spcBef>
                        <a:spcAft>
                          <a:spcPts val="0"/>
                        </a:spcAft>
                      </a:pPr>
                      <a:r>
                        <a:rPr lang="en-US" sz="600">
                          <a:solidFill>
                            <a:srgbClr val="000000"/>
                          </a:solidFill>
                          <a:effectLst/>
                          <a:highlight>
                            <a:srgbClr val="A6A6A6"/>
                          </a:highlight>
                          <a:latin typeface="Times New Roman" panose="02020603050405020304" pitchFamily="18" charset="0"/>
                          <a:ea typeface="Calibri" panose="020F0502020204030204" pitchFamily="34" charset="0"/>
                          <a:cs typeface="Calibri" panose="020F0502020204030204" pitchFamily="34" charset="0"/>
                        </a:rPr>
                        <a:t>TOTAL</a:t>
                      </a:r>
                      <a:endParaRPr lang="en-US" sz="400">
                        <a:effectLst/>
                        <a:highlight>
                          <a:srgbClr val="A6A6A6"/>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spcBef>
                          <a:spcPts val="0"/>
                        </a:spcBef>
                        <a:spcAft>
                          <a:spcPts val="0"/>
                        </a:spcAft>
                      </a:pPr>
                      <a:r>
                        <a:rPr lang="en-US" sz="600">
                          <a:solidFill>
                            <a:srgbClr val="FFFFFF"/>
                          </a:solidFill>
                          <a:effectLst/>
                          <a:highlight>
                            <a:srgbClr val="000000"/>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00000"/>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600">
                          <a:solidFill>
                            <a:srgbClr val="FFFFFF"/>
                          </a:solidFill>
                          <a:effectLst/>
                          <a:highlight>
                            <a:srgbClr val="000000"/>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00000"/>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spcBef>
                          <a:spcPts val="0"/>
                        </a:spcBef>
                        <a:spcAft>
                          <a:spcPts val="0"/>
                        </a:spcAft>
                      </a:pPr>
                      <a:r>
                        <a:rPr lang="en-US" sz="600">
                          <a:solidFill>
                            <a:srgbClr val="000000"/>
                          </a:solidFill>
                          <a:effectLst/>
                          <a:highlight>
                            <a:srgbClr val="A6A6A6"/>
                          </a:highlight>
                          <a:latin typeface="Times New Roman" panose="02020603050405020304" pitchFamily="18" charset="0"/>
                          <a:ea typeface="Calibri" panose="020F0502020204030204" pitchFamily="34" charset="0"/>
                          <a:cs typeface="Calibri" panose="020F0502020204030204" pitchFamily="34" charset="0"/>
                        </a:rPr>
                        <a:t>$975,000</a:t>
                      </a:r>
                      <a:endParaRPr lang="en-US" sz="400">
                        <a:effectLst/>
                        <a:highlight>
                          <a:srgbClr val="A6A6A6"/>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a:spcBef>
                          <a:spcPts val="0"/>
                        </a:spcBef>
                        <a:spcAft>
                          <a:spcPts val="0"/>
                        </a:spcAft>
                      </a:pPr>
                      <a:r>
                        <a:rPr lang="en-US" sz="600">
                          <a:solidFill>
                            <a:srgbClr val="000000"/>
                          </a:solidFill>
                          <a:effectLst/>
                          <a:highlight>
                            <a:srgbClr val="A6A6A6"/>
                          </a:highlight>
                          <a:latin typeface="Times New Roman" panose="02020603050405020304" pitchFamily="18" charset="0"/>
                          <a:ea typeface="Calibri" panose="020F0502020204030204" pitchFamily="34" charset="0"/>
                          <a:cs typeface="Calibri" panose="020F0502020204030204" pitchFamily="34" charset="0"/>
                        </a:rPr>
                        <a:t>$187,057</a:t>
                      </a:r>
                      <a:endParaRPr lang="en-US" sz="400">
                        <a:effectLst/>
                        <a:highlight>
                          <a:srgbClr val="A6A6A6"/>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$25,000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highlight>
                            <a:srgbClr val="000000"/>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00000"/>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291203660"/>
                  </a:ext>
                </a:extLst>
              </a:tr>
              <a:tr h="114577">
                <a:tc>
                  <a:txBody>
                    <a:bodyPr/>
                    <a:lstStyle/>
                    <a:p>
                      <a:pPr marL="0" marR="0" algn="ctr">
                        <a:spcBef>
                          <a:spcPts val="0"/>
                        </a:spcBef>
                        <a:spcAft>
                          <a:spcPts val="0"/>
                        </a:spcAft>
                      </a:pPr>
                      <a:r>
                        <a:rPr lang="en-US" sz="600" b="1">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POLICE</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lgn="ctr">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lgn="ctr">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lgn="r">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F243E"/>
                    </a:solidFill>
                  </a:tcPr>
                </a:tc>
                <a:tc>
                  <a:txBody>
                    <a:bodyPr/>
                    <a:lstStyle/>
                    <a:p>
                      <a:pPr marL="0" marR="0" algn="ctr">
                        <a:spcBef>
                          <a:spcPts val="0"/>
                        </a:spcBef>
                        <a:spcAft>
                          <a:spcPts val="0"/>
                        </a:spcAft>
                      </a:pPr>
                      <a:r>
                        <a:rPr lang="en-US" sz="600">
                          <a:solidFill>
                            <a:srgbClr val="FFFFFF"/>
                          </a:solidFill>
                          <a:effectLst/>
                          <a:highlight>
                            <a:srgbClr val="0F243E"/>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F243E"/>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extLst>
                  <a:ext uri="{0D108BD9-81ED-4DB2-BD59-A6C34878D82A}">
                    <a16:rowId xmlns:a16="http://schemas.microsoft.com/office/drawing/2014/main" val="167261216"/>
                  </a:ext>
                </a:extLst>
              </a:tr>
              <a:tr h="114577">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File Server</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5</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$22,000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$4,400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2020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80118758"/>
                  </a:ext>
                </a:extLst>
              </a:tr>
              <a:tr h="136753">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Patrol Vehicles</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5</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8</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$65,000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$104,000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79757022"/>
                  </a:ext>
                </a:extLst>
              </a:tr>
              <a:tr h="214210">
                <a:tc gridSpan="2">
                  <a:txBody>
                    <a:bodyPr/>
                    <a:lstStyle/>
                    <a:p>
                      <a:pPr marL="0" marR="0" indent="45720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Ford Explorer 19-03 (2019); miles 100,612</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hMerge="1">
                  <a:txBody>
                    <a:bodyPr/>
                    <a:lstStyle/>
                    <a:p>
                      <a:endParaRPr lang="en-US"/>
                    </a:p>
                  </a:txBody>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2019</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01266401"/>
                  </a:ext>
                </a:extLst>
              </a:tr>
              <a:tr h="214210">
                <a:tc gridSpan="2">
                  <a:txBody>
                    <a:bodyPr/>
                    <a:lstStyle/>
                    <a:p>
                      <a:pPr marL="0" marR="0" indent="45720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Ford Explorer 17-05 (2017); miles 158,319</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hMerge="1">
                  <a:txBody>
                    <a:bodyPr/>
                    <a:lstStyle/>
                    <a:p>
                      <a:endParaRPr lang="en-US"/>
                    </a:p>
                  </a:txBody>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$70,000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2017</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85315373"/>
                  </a:ext>
                </a:extLst>
              </a:tr>
              <a:tr h="114577">
                <a:tc gridSpan="2">
                  <a:txBody>
                    <a:bodyPr/>
                    <a:lstStyle/>
                    <a:p>
                      <a:pPr marL="0" marR="0" indent="45720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Ford Explorer 17-09 (2017); miles 59,882</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hMerge="1">
                  <a:txBody>
                    <a:bodyPr/>
                    <a:lstStyle/>
                    <a:p>
                      <a:endParaRPr lang="en-US"/>
                    </a:p>
                  </a:txBody>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pPr marL="0" marR="0" algn="r">
                        <a:spcBef>
                          <a:spcPts val="0"/>
                        </a:spcBef>
                        <a:spcAft>
                          <a:spcPts val="0"/>
                        </a:spcAft>
                      </a:pPr>
                      <a:r>
                        <a:rPr lang="en-US" sz="60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2017</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10245673"/>
                  </a:ext>
                </a:extLst>
              </a:tr>
              <a:tr h="114577">
                <a:tc gridSpan="2">
                  <a:txBody>
                    <a:bodyPr/>
                    <a:lstStyle/>
                    <a:p>
                      <a:pPr marL="0" marR="0" indent="45720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Chevy Tahoe 18-20 (2020), miles 54,675</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hMerge="1">
                  <a:txBody>
                    <a:bodyPr/>
                    <a:lstStyle/>
                    <a:p>
                      <a:endParaRPr lang="en-US"/>
                    </a:p>
                  </a:txBody>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2020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9722766"/>
                  </a:ext>
                </a:extLst>
              </a:tr>
              <a:tr h="214210">
                <a:tc gridSpan="2">
                  <a:txBody>
                    <a:bodyPr/>
                    <a:lstStyle/>
                    <a:p>
                      <a:pPr marL="0" marR="0" indent="45720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Ford Inter Sedan 19-06 (2019); miles 46,651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hMerge="1">
                  <a:txBody>
                    <a:bodyPr/>
                    <a:lstStyle/>
                    <a:p>
                      <a:endParaRPr lang="en-US"/>
                    </a:p>
                  </a:txBody>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2019</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08462619"/>
                  </a:ext>
                </a:extLst>
              </a:tr>
              <a:tr h="114577">
                <a:tc gridSpan="2">
                  <a:txBody>
                    <a:bodyPr/>
                    <a:lstStyle/>
                    <a:p>
                      <a:pPr marL="0" marR="0" indent="45720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Ford Crown Sedan (2008); miles 35,000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hMerge="1">
                  <a:txBody>
                    <a:bodyPr/>
                    <a:lstStyle/>
                    <a:p>
                      <a:endParaRPr lang="en-US"/>
                    </a:p>
                  </a:txBody>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2021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24474649"/>
                  </a:ext>
                </a:extLst>
              </a:tr>
              <a:tr h="214210">
                <a:tc gridSpan="3">
                  <a:txBody>
                    <a:bodyPr/>
                    <a:lstStyle/>
                    <a:p>
                      <a:pPr marL="0" marR="0" indent="45720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Chevy Silverado 21-01 (Code) (2021) miles 11,672</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2021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91209406"/>
                  </a:ext>
                </a:extLst>
              </a:tr>
              <a:tr h="214210">
                <a:tc gridSpan="3">
                  <a:txBody>
                    <a:bodyPr/>
                    <a:lstStyle/>
                    <a:p>
                      <a:pPr marL="0" marR="0" indent="45720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Ford Explorer Hybrid 22-02 (2021): miles 12,574</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pPr marL="0" marR="0">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2021</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82577711"/>
                  </a:ext>
                </a:extLst>
              </a:tr>
              <a:tr h="118273">
                <a:tc>
                  <a:txBody>
                    <a:bodyPr/>
                    <a:lstStyle/>
                    <a:p>
                      <a:pPr marL="0" marR="0">
                        <a:spcBef>
                          <a:spcPts val="0"/>
                        </a:spcBef>
                        <a:spcAft>
                          <a:spcPts val="0"/>
                        </a:spcAft>
                      </a:pPr>
                      <a:r>
                        <a:rPr lang="en-US" sz="600">
                          <a:solidFill>
                            <a:srgbClr val="000000"/>
                          </a:solidFill>
                          <a:effectLst/>
                          <a:highlight>
                            <a:srgbClr val="A6A6A6"/>
                          </a:highlight>
                          <a:latin typeface="Times New Roman" panose="02020603050405020304" pitchFamily="18" charset="0"/>
                          <a:ea typeface="Calibri" panose="020F0502020204030204" pitchFamily="34" charset="0"/>
                          <a:cs typeface="Calibri" panose="020F0502020204030204" pitchFamily="34" charset="0"/>
                        </a:rPr>
                        <a:t>TOTAL</a:t>
                      </a:r>
                      <a:endParaRPr lang="en-US" sz="400">
                        <a:effectLst/>
                        <a:highlight>
                          <a:srgbClr val="A6A6A6"/>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spcBef>
                          <a:spcPts val="0"/>
                        </a:spcBef>
                        <a:spcAft>
                          <a:spcPts val="0"/>
                        </a:spcAft>
                      </a:pPr>
                      <a:r>
                        <a:rPr lang="en-US" sz="600">
                          <a:solidFill>
                            <a:srgbClr val="FFFFFF"/>
                          </a:solidFill>
                          <a:effectLst/>
                          <a:highlight>
                            <a:srgbClr val="000000"/>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00000"/>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600">
                          <a:solidFill>
                            <a:srgbClr val="FFFFFF"/>
                          </a:solidFill>
                          <a:effectLst/>
                          <a:highlight>
                            <a:srgbClr val="000000"/>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00000"/>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spcBef>
                          <a:spcPts val="0"/>
                        </a:spcBef>
                        <a:spcAft>
                          <a:spcPts val="0"/>
                        </a:spcAft>
                      </a:pPr>
                      <a:r>
                        <a:rPr lang="en-US" sz="600">
                          <a:solidFill>
                            <a:srgbClr val="000000"/>
                          </a:solidFill>
                          <a:effectLst/>
                          <a:highlight>
                            <a:srgbClr val="A6A6A6"/>
                          </a:highlight>
                          <a:latin typeface="Times New Roman" panose="02020603050405020304" pitchFamily="18" charset="0"/>
                          <a:ea typeface="Calibri" panose="020F0502020204030204" pitchFamily="34" charset="0"/>
                          <a:cs typeface="Calibri" panose="020F0502020204030204" pitchFamily="34" charset="0"/>
                        </a:rPr>
                        <a:t>$87,000</a:t>
                      </a:r>
                      <a:endParaRPr lang="en-US" sz="400">
                        <a:effectLst/>
                        <a:highlight>
                          <a:srgbClr val="A6A6A6"/>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a:spcBef>
                          <a:spcPts val="0"/>
                        </a:spcBef>
                        <a:spcAft>
                          <a:spcPts val="0"/>
                        </a:spcAft>
                      </a:pPr>
                      <a:r>
                        <a:rPr lang="en-US" sz="600">
                          <a:solidFill>
                            <a:srgbClr val="000000"/>
                          </a:solidFill>
                          <a:effectLst/>
                          <a:highlight>
                            <a:srgbClr val="A6A6A6"/>
                          </a:highlight>
                          <a:latin typeface="Times New Roman" panose="02020603050405020304" pitchFamily="18" charset="0"/>
                          <a:ea typeface="Calibri" panose="020F0502020204030204" pitchFamily="34" charset="0"/>
                          <a:cs typeface="Calibri" panose="020F0502020204030204" pitchFamily="34" charset="0"/>
                        </a:rPr>
                        <a:t>$108,400</a:t>
                      </a:r>
                      <a:endParaRPr lang="en-US" sz="400">
                        <a:effectLst/>
                        <a:highlight>
                          <a:srgbClr val="A6A6A6"/>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a:spcBef>
                          <a:spcPts val="0"/>
                        </a:spcBef>
                        <a:spcAft>
                          <a:spcPts val="0"/>
                        </a:spcAft>
                      </a:pPr>
                      <a:r>
                        <a:rPr lang="en-US" sz="600">
                          <a:solidFill>
                            <a:srgbClr val="000000"/>
                          </a:solidFill>
                          <a:effectLst/>
                          <a:highlight>
                            <a:srgbClr val="A6A6A6"/>
                          </a:highlight>
                          <a:latin typeface="Times New Roman" panose="02020603050405020304" pitchFamily="18" charset="0"/>
                          <a:ea typeface="Calibri" panose="020F0502020204030204" pitchFamily="34" charset="0"/>
                          <a:cs typeface="Calibri" panose="020F0502020204030204" pitchFamily="34" charset="0"/>
                        </a:rPr>
                        <a:t>$70,000</a:t>
                      </a:r>
                      <a:endParaRPr lang="en-US" sz="400">
                        <a:effectLst/>
                        <a:highlight>
                          <a:srgbClr val="A6A6A6"/>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spcBef>
                          <a:spcPts val="0"/>
                        </a:spcBef>
                        <a:spcAft>
                          <a:spcPts val="0"/>
                        </a:spcAft>
                      </a:pPr>
                      <a:r>
                        <a:rPr lang="en-US" sz="600">
                          <a:solidFill>
                            <a:srgbClr val="FFFFFF"/>
                          </a:solidFill>
                          <a:effectLst/>
                          <a:highlight>
                            <a:srgbClr val="000000"/>
                          </a:highlight>
                          <a:latin typeface="Times New Roman" panose="02020603050405020304" pitchFamily="18" charset="0"/>
                          <a:ea typeface="Calibri" panose="020F0502020204030204" pitchFamily="34" charset="0"/>
                          <a:cs typeface="Calibri" panose="020F0502020204030204" pitchFamily="34" charset="0"/>
                        </a:rPr>
                        <a:t> </a:t>
                      </a:r>
                      <a:endParaRPr lang="en-US" sz="400">
                        <a:effectLst/>
                        <a:highlight>
                          <a:srgbClr val="000000"/>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977651164"/>
                  </a:ext>
                </a:extLst>
              </a:tr>
              <a:tr h="114577">
                <a:tc>
                  <a:txBody>
                    <a:bodyPr/>
                    <a:lstStyle/>
                    <a:p>
                      <a:pPr marL="0" marR="0">
                        <a:spcBef>
                          <a:spcPts val="0"/>
                        </a:spcBef>
                        <a:spcAft>
                          <a:spcPts val="0"/>
                        </a:spcAft>
                      </a:pPr>
                      <a:r>
                        <a:rPr lang="en-US" sz="600" b="1">
                          <a:effectLst/>
                          <a:latin typeface="Times New Roman" panose="02020603050405020304" pitchFamily="18" charset="0"/>
                          <a:ea typeface="Calibri" panose="020F0502020204030204" pitchFamily="34" charset="0"/>
                          <a:cs typeface="Calibri" panose="020F0502020204030204" pitchFamily="34" charset="0"/>
                        </a:rPr>
                        <a:t>GRAND TOTAL</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spcBef>
                          <a:spcPts val="0"/>
                        </a:spcBef>
                        <a:spcAft>
                          <a:spcPts val="0"/>
                        </a:spcAft>
                      </a:pPr>
                      <a:r>
                        <a:rPr lang="en-US" sz="600">
                          <a:effectLst/>
                          <a:latin typeface="Times New Roman" panose="02020603050405020304" pitchFamily="18" charset="0"/>
                          <a:ea typeface="Calibri" panose="020F0502020204030204" pitchFamily="34" charset="0"/>
                          <a:cs typeface="Calibri" panose="020F0502020204030204" pitchFamily="34" charset="0"/>
                        </a:rPr>
                        <a:t>$610,600</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spcBef>
                          <a:spcPts val="0"/>
                        </a:spcBef>
                        <a:spcAft>
                          <a:spcPts val="0"/>
                        </a:spcAft>
                      </a:pPr>
                      <a:r>
                        <a:rPr lang="en-US" sz="600" b="1">
                          <a:solidFill>
                            <a:srgbClr val="000000"/>
                          </a:solidFill>
                          <a:effectLst/>
                          <a:highlight>
                            <a:srgbClr val="FFFF00"/>
                          </a:highlight>
                          <a:latin typeface="Times New Roman" panose="02020603050405020304" pitchFamily="18" charset="0"/>
                          <a:ea typeface="Calibri" panose="020F0502020204030204" pitchFamily="34" charset="0"/>
                          <a:cs typeface="Calibri" panose="020F0502020204030204" pitchFamily="34" charset="0"/>
                        </a:rPr>
                        <a:t>$348,471</a:t>
                      </a:r>
                      <a:endParaRPr lang="en-US" sz="400">
                        <a:effectLst/>
                        <a:highlight>
                          <a:srgbClr val="FFFF00"/>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marL="0" marR="0" algn="r">
                        <a:spcBef>
                          <a:spcPts val="0"/>
                        </a:spcBef>
                        <a:spcAft>
                          <a:spcPts val="0"/>
                        </a:spcAft>
                      </a:pPr>
                      <a:r>
                        <a:rPr lang="en-US" sz="600" b="1">
                          <a:solidFill>
                            <a:srgbClr val="000000"/>
                          </a:solidFill>
                          <a:effectLst/>
                          <a:highlight>
                            <a:srgbClr val="FFFF00"/>
                          </a:highlight>
                          <a:latin typeface="Times New Roman" panose="02020603050405020304" pitchFamily="18" charset="0"/>
                          <a:ea typeface="Calibri" panose="020F0502020204030204" pitchFamily="34" charset="0"/>
                          <a:cs typeface="Calibri" panose="020F0502020204030204" pitchFamily="34" charset="0"/>
                        </a:rPr>
                        <a:t>$107,000</a:t>
                      </a:r>
                      <a:endParaRPr lang="en-US" sz="400">
                        <a:effectLst/>
                        <a:highlight>
                          <a:srgbClr val="FFFF00"/>
                        </a:highligh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endParaRPr lang="en-US" sz="300">
                        <a:effectLst/>
                        <a:latin typeface="Times New Roman" panose="02020603050405020304" pitchFamily="18" charset="0"/>
                      </a:endParaRPr>
                    </a:p>
                  </a:txBody>
                  <a:tcPr marL="22719" marR="22719"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59197982"/>
                  </a:ext>
                </a:extLst>
              </a:tr>
              <a:tr h="321317">
                <a:tc gridSpan="7">
                  <a:txBody>
                    <a:bodyPr/>
                    <a:lstStyle/>
                    <a:p>
                      <a:pPr marL="0" marR="0">
                        <a:spcBef>
                          <a:spcPts val="0"/>
                        </a:spcBef>
                        <a:spcAft>
                          <a:spcPts val="0"/>
                        </a:spcAft>
                      </a:pPr>
                      <a:r>
                        <a:rPr lang="en-US" sz="600">
                          <a:effectLst/>
                          <a:latin typeface="Arial" panose="020B0604020202020204" pitchFamily="34" charset="0"/>
                          <a:ea typeface="Calibri" panose="020F0502020204030204" pitchFamily="34" charset="0"/>
                          <a:cs typeface="Calibri" panose="020F0502020204030204" pitchFamily="34" charset="0"/>
                        </a:rPr>
                        <a:t>Note: Item cost does not reflect the amount of purchase at the time it was acquired, it is determined by replacement cost.  Highlighted area demonstrates the shortfall in Capital Replacement Funding Strategy. </a:t>
                      </a:r>
                      <a:endParaRPr lang="en-US" sz="400">
                        <a:effectLst/>
                        <a:latin typeface="Aptos" panose="020B0004020202020204" pitchFamily="34" charset="0"/>
                        <a:ea typeface="Calibri" panose="020F0502020204030204" pitchFamily="34" charset="0"/>
                        <a:cs typeface="Calibri" panose="020F0502020204030204" pitchFamily="34" charset="0"/>
                      </a:endParaRPr>
                    </a:p>
                  </a:txBody>
                  <a:tcPr marL="22719" marR="22719" marT="0"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5273327"/>
                  </a:ext>
                </a:extLst>
              </a:tr>
              <a:tr h="114577">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a:effectLst/>
                        <a:latin typeface="Times New Roman" panose="02020603050405020304" pitchFamily="18" charset="0"/>
                      </a:endParaRPr>
                    </a:p>
                  </a:txBody>
                  <a:tcPr marL="22719" marR="22719" marT="0" marB="0" anchor="b">
                    <a:lnL>
                      <a:noFill/>
                    </a:lnL>
                    <a:lnR>
                      <a:noFill/>
                    </a:lnR>
                    <a:lnT>
                      <a:noFill/>
                    </a:lnT>
                    <a:lnB>
                      <a:noFill/>
                    </a:lnB>
                    <a:noFill/>
                  </a:tcPr>
                </a:tc>
                <a:tc>
                  <a:txBody>
                    <a:bodyPr/>
                    <a:lstStyle/>
                    <a:p>
                      <a:endParaRPr lang="en-US" sz="300" dirty="0">
                        <a:effectLst/>
                        <a:latin typeface="Times New Roman" panose="02020603050405020304" pitchFamily="18" charset="0"/>
                      </a:endParaRPr>
                    </a:p>
                  </a:txBody>
                  <a:tcPr marL="22719" marR="22719" marT="0" marB="0" anchor="b">
                    <a:lnL>
                      <a:noFill/>
                    </a:lnL>
                    <a:lnR>
                      <a:noFill/>
                    </a:lnR>
                    <a:lnT>
                      <a:noFill/>
                    </a:lnT>
                    <a:lnB>
                      <a:noFill/>
                    </a:lnB>
                    <a:noFill/>
                  </a:tcPr>
                </a:tc>
                <a:extLst>
                  <a:ext uri="{0D108BD9-81ED-4DB2-BD59-A6C34878D82A}">
                    <a16:rowId xmlns:a16="http://schemas.microsoft.com/office/drawing/2014/main" val="504992208"/>
                  </a:ext>
                </a:extLst>
              </a:tr>
            </a:tbl>
          </a:graphicData>
        </a:graphic>
      </p:graphicFrame>
      <p:sp>
        <p:nvSpPr>
          <p:cNvPr id="26" name="Rectangle 6">
            <a:extLst>
              <a:ext uri="{FF2B5EF4-FFF2-40B4-BE49-F238E27FC236}">
                <a16:creationId xmlns:a16="http://schemas.microsoft.com/office/drawing/2014/main" id="{246CE8E6-B0FB-08CE-36F1-9736CBA3FBBD}"/>
              </a:ext>
            </a:extLst>
          </p:cNvPr>
          <p:cNvSpPr>
            <a:spLocks noChangeArrowheads="1"/>
          </p:cNvSpPr>
          <p:nvPr/>
        </p:nvSpPr>
        <p:spPr bwMode="auto">
          <a:xfrm>
            <a:off x="4864223" y="854407"/>
            <a:ext cx="14825405" cy="51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2999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53876A-EDE0-4F0B-880B-03E0EB6FB314}"/>
              </a:ext>
            </a:extLst>
          </p:cNvPr>
          <p:cNvSpPr>
            <a:spLocks noGrp="1"/>
          </p:cNvSpPr>
          <p:nvPr>
            <p:ph type="sldNum" sz="quarter" idx="4294967295"/>
          </p:nvPr>
        </p:nvSpPr>
        <p:spPr>
          <a:xfrm>
            <a:off x="10634135" y="6356350"/>
            <a:ext cx="1530927"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200" b="1" i="0" u="none" strike="noStrike" kern="1200" cap="none" spc="0" normalizeH="0" baseline="0" noProof="0" smtClean="0">
                <a:ln>
                  <a:noFill/>
                </a:ln>
                <a:solidFill>
                  <a:srgbClr val="418AB3"/>
                </a:solidFill>
                <a:effectLst/>
                <a:uLnTx/>
                <a:uFillTx/>
                <a:latin typeface="Corbel" panose="020B0503020204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rgbClr val="418AB3"/>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EB0025D8-77C4-407B-80DA-29CC6AE79376}"/>
              </a:ext>
            </a:extLst>
          </p:cNvPr>
          <p:cNvSpPr txBox="1"/>
          <p:nvPr/>
        </p:nvSpPr>
        <p:spPr>
          <a:xfrm>
            <a:off x="125865" y="1043731"/>
            <a:ext cx="3303533" cy="498598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rbel" panose="020B0503020204020204"/>
                <a:ea typeface="+mn-ea"/>
                <a:cs typeface="+mn-cs"/>
              </a:rPr>
              <a:t>Capital Outlay Strategy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rPr>
              <a:t>Priority is expanding Public Safety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Corbel" panose="020B0503020204020204"/>
              </a:rPr>
              <a:t>capability internally.</a:t>
            </a: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prstClr val="white"/>
              </a:solidFill>
              <a:latin typeface="Corbel" panose="020B0503020204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Corbel" panose="020B0503020204020204"/>
              </a:rPr>
              <a:t>Start Bond process for combined Facility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Corbel" panose="020B0503020204020204"/>
              </a:rPr>
              <a:t>Utilizing combination of TIRZ funding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Corbel" panose="020B0503020204020204"/>
              </a:rPr>
              <a:t>&amp; Ad Valorum Tax.</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Corbel" panose="020B0503020204020204"/>
              </a:rPr>
              <a:t>Complete Fox Park with allocated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rPr>
              <a:t>Operational Capital Outlay &amp; TPW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Corbel" panose="020B0503020204020204"/>
              </a:rPr>
              <a:t>Grant Funding.</a:t>
            </a: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rPr>
              <a:t>Apply for Grant Funding for the following: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Corbel" panose="020B0503020204020204"/>
              </a:rPr>
              <a:t>Large Park Grant split between Wildwood,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Corbel" panose="020B0503020204020204"/>
              </a:rPr>
              <a:t>Pecan Park, Meyers Park Donation, and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Corbel" panose="020B0503020204020204"/>
              </a:rPr>
              <a:t>The ENCLAVE/School pocket park.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rPr>
              <a:t>Incremental Improvements to City Hall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Corbel" panose="020B0503020204020204"/>
              </a:rPr>
              <a:t>Through facilities operational budget (AC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rPr>
              <a:t>Replacement</a:t>
            </a:r>
            <a:r>
              <a:rPr lang="en-US" sz="1400" dirty="0" err="1">
                <a:solidFill>
                  <a:prstClr val="white"/>
                </a:solidFill>
                <a:latin typeface="Corbel" panose="020B0503020204020204"/>
              </a:rPr>
              <a:t>nt</a:t>
            </a:r>
            <a:r>
              <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7" name="Picture 6">
            <a:extLst>
              <a:ext uri="{FF2B5EF4-FFF2-40B4-BE49-F238E27FC236}">
                <a16:creationId xmlns:a16="http://schemas.microsoft.com/office/drawing/2014/main" id="{4F3BC1C1-23E2-8833-0446-50CC1ACFDE2A}"/>
              </a:ext>
            </a:extLst>
          </p:cNvPr>
          <p:cNvPicPr>
            <a:picLocks noChangeAspect="1"/>
          </p:cNvPicPr>
          <p:nvPr/>
        </p:nvPicPr>
        <p:blipFill rotWithShape="1">
          <a:blip r:embed="rId2"/>
          <a:srcRect l="-31528" t="11655" r="103400" b="-11655"/>
          <a:stretch/>
        </p:blipFill>
        <p:spPr>
          <a:xfrm>
            <a:off x="0" y="1358660"/>
            <a:ext cx="3429398" cy="4140679"/>
          </a:xfrm>
          <a:prstGeom prst="rect">
            <a:avLst/>
          </a:prstGeom>
        </p:spPr>
      </p:pic>
      <p:pic>
        <p:nvPicPr>
          <p:cNvPr id="9" name="Picture 8">
            <a:extLst>
              <a:ext uri="{FF2B5EF4-FFF2-40B4-BE49-F238E27FC236}">
                <a16:creationId xmlns:a16="http://schemas.microsoft.com/office/drawing/2014/main" id="{C84A35A0-CFE3-AE40-D9F3-0AA5CE129EC8}"/>
              </a:ext>
            </a:extLst>
          </p:cNvPr>
          <p:cNvPicPr>
            <a:picLocks noChangeAspect="1"/>
          </p:cNvPicPr>
          <p:nvPr/>
        </p:nvPicPr>
        <p:blipFill rotWithShape="1">
          <a:blip r:embed="rId2"/>
          <a:srcRect t="24849" r="71872" b="9718"/>
          <a:stretch/>
        </p:blipFill>
        <p:spPr>
          <a:xfrm>
            <a:off x="3786056" y="804333"/>
            <a:ext cx="6848079" cy="5410200"/>
          </a:xfrm>
          <a:prstGeom prst="rect">
            <a:avLst/>
          </a:prstGeom>
        </p:spPr>
      </p:pic>
    </p:spTree>
    <p:extLst>
      <p:ext uri="{BB962C8B-B14F-4D97-AF65-F5344CB8AC3E}">
        <p14:creationId xmlns:p14="http://schemas.microsoft.com/office/powerpoint/2010/main" val="2345529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F6D7B-B1BB-4E85-55ED-14A5169F241E}"/>
              </a:ext>
            </a:extLst>
          </p:cNvPr>
          <p:cNvSpPr>
            <a:spLocks noGrp="1"/>
          </p:cNvSpPr>
          <p:nvPr>
            <p:ph type="title"/>
          </p:nvPr>
        </p:nvSpPr>
        <p:spPr>
          <a:xfrm>
            <a:off x="4461164" y="1641059"/>
            <a:ext cx="7175260" cy="2078699"/>
          </a:xfrm>
        </p:spPr>
        <p:txBody>
          <a:bodyPr/>
          <a:lstStyle/>
          <a:p>
            <a:r>
              <a:rPr lang="en-US" dirty="0"/>
              <a:t>Past  year’s accomplishments</a:t>
            </a:r>
          </a:p>
        </p:txBody>
      </p:sp>
      <p:sp>
        <p:nvSpPr>
          <p:cNvPr id="3" name="Subtitle 2">
            <a:extLst>
              <a:ext uri="{FF2B5EF4-FFF2-40B4-BE49-F238E27FC236}">
                <a16:creationId xmlns:a16="http://schemas.microsoft.com/office/drawing/2014/main" id="{80816D34-9EB6-ADE7-FAF7-D398CF02518B}"/>
              </a:ext>
            </a:extLst>
          </p:cNvPr>
          <p:cNvSpPr>
            <a:spLocks noGrp="1"/>
          </p:cNvSpPr>
          <p:nvPr>
            <p:ph type="subTitle" idx="1"/>
          </p:nvPr>
        </p:nvSpPr>
        <p:spPr/>
        <p:txBody>
          <a:bodyPr>
            <a:normAutofit fontScale="92500" lnSpcReduction="20000"/>
          </a:bodyPr>
          <a:lstStyle/>
          <a:p>
            <a:r>
              <a:rPr lang="en-US" dirty="0"/>
              <a:t>2021-2022</a:t>
            </a:r>
          </a:p>
        </p:txBody>
      </p:sp>
      <p:sp>
        <p:nvSpPr>
          <p:cNvPr id="4" name="Text Placeholder 3">
            <a:extLst>
              <a:ext uri="{FF2B5EF4-FFF2-40B4-BE49-F238E27FC236}">
                <a16:creationId xmlns:a16="http://schemas.microsoft.com/office/drawing/2014/main" id="{1F2190BC-AB01-4332-F8D0-29119FCADF76}"/>
              </a:ext>
            </a:extLst>
          </p:cNvPr>
          <p:cNvSpPr>
            <a:spLocks noGrp="1"/>
          </p:cNvSpPr>
          <p:nvPr>
            <p:ph type="body" sz="quarter" idx="15"/>
          </p:nvPr>
        </p:nvSpPr>
        <p:spPr/>
        <p:txBody>
          <a:bodyPr>
            <a:normAutofit fontScale="85000" lnSpcReduction="20000"/>
          </a:bodyPr>
          <a:lstStyle/>
          <a:p>
            <a:endParaRPr lang="en-US"/>
          </a:p>
        </p:txBody>
      </p:sp>
      <p:sp>
        <p:nvSpPr>
          <p:cNvPr id="5" name="Text Placeholder 4">
            <a:extLst>
              <a:ext uri="{FF2B5EF4-FFF2-40B4-BE49-F238E27FC236}">
                <a16:creationId xmlns:a16="http://schemas.microsoft.com/office/drawing/2014/main" id="{E7DFD4A7-2B95-4A1B-8DEF-9A74BE91429A}"/>
              </a:ext>
            </a:extLst>
          </p:cNvPr>
          <p:cNvSpPr>
            <a:spLocks noGrp="1"/>
          </p:cNvSpPr>
          <p:nvPr>
            <p:ph type="body" sz="quarter" idx="16"/>
          </p:nvPr>
        </p:nvSpPr>
        <p:spPr/>
        <p:txBody>
          <a:bodyPr>
            <a:normAutofit fontScale="85000" lnSpcReduction="20000"/>
          </a:bodyPr>
          <a:lstStyle/>
          <a:p>
            <a:endParaRPr lang="en-US"/>
          </a:p>
        </p:txBody>
      </p:sp>
      <p:sp>
        <p:nvSpPr>
          <p:cNvPr id="6" name="Text Placeholder 5">
            <a:extLst>
              <a:ext uri="{FF2B5EF4-FFF2-40B4-BE49-F238E27FC236}">
                <a16:creationId xmlns:a16="http://schemas.microsoft.com/office/drawing/2014/main" id="{5F4E2ACB-46FD-AEF2-2DF2-302E3166A04A}"/>
              </a:ext>
            </a:extLst>
          </p:cNvPr>
          <p:cNvSpPr>
            <a:spLocks noGrp="1"/>
          </p:cNvSpPr>
          <p:nvPr>
            <p:ph type="body" sz="quarter" idx="17"/>
          </p:nvPr>
        </p:nvSpPr>
        <p:spPr/>
        <p:txBody>
          <a:bodyPr>
            <a:normAutofit fontScale="85000" lnSpcReduction="20000"/>
          </a:bodyPr>
          <a:lstStyle/>
          <a:p>
            <a:endParaRPr lang="en-US"/>
          </a:p>
        </p:txBody>
      </p:sp>
    </p:spTree>
    <p:extLst>
      <p:ext uri="{BB962C8B-B14F-4D97-AF65-F5344CB8AC3E}">
        <p14:creationId xmlns:p14="http://schemas.microsoft.com/office/powerpoint/2010/main" val="2294475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p:txBody>
          <a:bodyPr/>
          <a:lstStyle/>
          <a:p>
            <a:r>
              <a:rPr lang="en-ZA" dirty="0"/>
              <a:t>Thank You</a:t>
            </a:r>
          </a:p>
        </p:txBody>
      </p:sp>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4294967295"/>
          </p:nvPr>
        </p:nvSpPr>
        <p:spPr>
          <a:xfrm>
            <a:off x="10634135" y="6356350"/>
            <a:ext cx="153092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200" b="1" i="0" u="none" strike="noStrike" kern="1200" cap="none" spc="0" normalizeH="0" baseline="0" noProof="0" smtClean="0">
                <a:ln>
                  <a:noFill/>
                </a:ln>
                <a:solidFill>
                  <a:srgbClr val="418AB3"/>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418AB3"/>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1331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D0AD3F-3FEF-41FD-930E-BB87F1FA20B2}"/>
              </a:ext>
            </a:extLst>
          </p:cNvPr>
          <p:cNvSpPr txBox="1"/>
          <p:nvPr/>
        </p:nvSpPr>
        <p:spPr>
          <a:xfrm>
            <a:off x="7349347" y="751344"/>
            <a:ext cx="3796734"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Proposed Rate for FY 2</a:t>
            </a:r>
            <a:r>
              <a:rPr lang="en-US" sz="2000" dirty="0">
                <a:solidFill>
                  <a:srgbClr val="000000"/>
                </a:solidFill>
                <a:latin typeface="Corbel" panose="020B0503020204020204"/>
              </a:rPr>
              <a:t>4</a:t>
            </a: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-2</a:t>
            </a:r>
            <a:r>
              <a:rPr lang="en-US" sz="2000" dirty="0">
                <a:solidFill>
                  <a:srgbClr val="000000"/>
                </a:solidFill>
                <a:latin typeface="Corbel" panose="020B0503020204020204"/>
              </a:rPr>
              <a:t>5</a:t>
            </a: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 Total  Tax Rate 0</a:t>
            </a:r>
            <a:r>
              <a:rPr kumimoji="0" lang="en-US" sz="2400" b="1" i="0" u="none" strike="noStrike" kern="1200" cap="none" spc="0" normalizeH="0" baseline="0" noProof="0" dirty="0">
                <a:ln>
                  <a:noFill/>
                </a:ln>
                <a:solidFill>
                  <a:srgbClr val="000000"/>
                </a:solidFill>
                <a:effectLst/>
                <a:uLnTx/>
                <a:uFillTx/>
                <a:latin typeface="Corbel" panose="020B0503020204020204"/>
                <a:ea typeface="+mn-ea"/>
                <a:cs typeface="+mn-cs"/>
              </a:rPr>
              <a:t>.</a:t>
            </a:r>
            <a:r>
              <a:rPr lang="en-US" sz="2400" b="1" dirty="0">
                <a:solidFill>
                  <a:srgbClr val="000000"/>
                </a:solidFill>
                <a:latin typeface="Corbel" panose="020B0503020204020204"/>
              </a:rPr>
              <a:t>5017</a:t>
            </a:r>
            <a:r>
              <a:rPr kumimoji="0" lang="en-US" sz="2400" b="1"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per $100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Taxable Value </a:t>
            </a:r>
            <a:r>
              <a:rPr lang="en-US" sz="2000" dirty="0">
                <a:solidFill>
                  <a:srgbClr val="000000"/>
                </a:solidFill>
                <a:latin typeface="Corbel" panose="020B0503020204020204"/>
              </a:rPr>
              <a:t>$508,696,976</a:t>
            </a: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Maintenance &amp; Operations (M&amp;O)-       0.4214</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Interest &amp; Sinking (I&amp;S) Debt Service-    0.0</a:t>
            </a:r>
            <a:r>
              <a:rPr lang="en-US" sz="1600" dirty="0">
                <a:solidFill>
                  <a:srgbClr val="000000"/>
                </a:solidFill>
                <a:latin typeface="Corbel" panose="020B0503020204020204"/>
              </a:rPr>
              <a:t>803</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7" name="TextBox 6">
            <a:extLst>
              <a:ext uri="{FF2B5EF4-FFF2-40B4-BE49-F238E27FC236}">
                <a16:creationId xmlns:a16="http://schemas.microsoft.com/office/drawing/2014/main" id="{6843307E-09EC-48B0-BEE7-04AB33F71491}"/>
              </a:ext>
            </a:extLst>
          </p:cNvPr>
          <p:cNvSpPr txBox="1"/>
          <p:nvPr/>
        </p:nvSpPr>
        <p:spPr>
          <a:xfrm>
            <a:off x="3620005" y="598136"/>
            <a:ext cx="3331128" cy="23391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a:ln>
                  <a:noFill/>
                </a:ln>
                <a:solidFill>
                  <a:srgbClr val="000000"/>
                </a:solidFill>
                <a:effectLst/>
                <a:uLnTx/>
                <a:uFillTx/>
                <a:latin typeface="Corbel" panose="020B0503020204020204"/>
                <a:ea typeface="+mn-ea"/>
                <a:cs typeface="+mn-cs"/>
              </a:rPr>
              <a:t>FY 24-25 Calculated Rates</a:t>
            </a:r>
            <a:endParaRPr kumimoji="0" lang="en-US" sz="1800" b="1" i="1"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orbel" panose="020B0503020204020204"/>
                <a:ea typeface="+mn-ea"/>
                <a:cs typeface="+mn-cs"/>
              </a:rPr>
              <a:t>No New Revenue Total Tax Rate: .4779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orbel" panose="020B0503020204020204"/>
                <a:ea typeface="+mn-ea"/>
                <a:cs typeface="+mn-cs"/>
              </a:rPr>
              <a:t>Voter Approval Total Tax Rate:     .5018</a:t>
            </a:r>
            <a:endParaRPr lang="en-US" sz="1400" i="1" dirty="0">
              <a:solidFill>
                <a:srgbClr val="000000"/>
              </a:solidFill>
              <a:latin typeface="Corbel" panose="020B0503020204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orbel" panose="020B0503020204020204"/>
                <a:ea typeface="+mn-ea"/>
                <a:cs typeface="+mn-cs"/>
              </a:rPr>
              <a:t>Di minimis Total Tax Rate:		</a:t>
            </a:r>
            <a:r>
              <a:rPr lang="en-US" sz="1400" i="1" dirty="0">
                <a:solidFill>
                  <a:srgbClr val="000000"/>
                </a:solidFill>
                <a:latin typeface="Corbel" panose="020B0503020204020204"/>
              </a:rPr>
              <a:t>.5858</a:t>
            </a:r>
            <a:endParaRPr kumimoji="0" lang="en-US" sz="1400" b="0" i="1"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srgbClr val="000000"/>
              </a:solidFill>
              <a:latin typeface="Corbel" panose="020B0503020204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orbel" panose="020B0503020204020204"/>
                <a:ea typeface="+mn-ea"/>
                <a:cs typeface="+mn-cs"/>
              </a:rPr>
              <a:t>No New Revenue M&amp;O Rate:  .</a:t>
            </a:r>
            <a:r>
              <a:rPr lang="en-US" sz="1400" i="1" dirty="0">
                <a:solidFill>
                  <a:srgbClr val="000000"/>
                </a:solidFill>
                <a:latin typeface="Corbel" panose="020B0503020204020204"/>
              </a:rPr>
              <a:t>4073</a:t>
            </a:r>
            <a:endParaRPr kumimoji="0" lang="en-US" sz="1400" b="0" i="1"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orbel" panose="020B0503020204020204"/>
                <a:ea typeface="+mn-ea"/>
                <a:cs typeface="+mn-cs"/>
              </a:rPr>
              <a:t>Voter Approval M&amp;O Rate:      . 4215</a:t>
            </a:r>
          </a:p>
          <a:p>
            <a:pPr defTabSz="457200">
              <a:defRPr/>
            </a:pPr>
            <a:endParaRPr kumimoji="0" lang="en-US" sz="1400" i="1" u="none" strike="noStrike" kern="1200" cap="none" spc="0" normalizeH="0" baseline="0" noProof="0" dirty="0">
              <a:ln>
                <a:noFill/>
              </a:ln>
              <a:solidFill>
                <a:srgbClr val="000000"/>
              </a:solidFill>
              <a:effectLst/>
              <a:uLnTx/>
              <a:uFillTx/>
              <a:latin typeface="Corbel" panose="020B0503020204020204"/>
              <a:ea typeface="+mn-ea"/>
              <a:cs typeface="+mn-cs"/>
            </a:endParaRPr>
          </a:p>
          <a:p>
            <a:pPr defTabSz="457200">
              <a:defRPr/>
            </a:pPr>
            <a:r>
              <a:rPr kumimoji="0" lang="en-US" sz="1400" i="1" u="none" strike="noStrike" kern="1200" cap="none" spc="0" normalizeH="0" baseline="0" noProof="0" dirty="0">
                <a:ln>
                  <a:noFill/>
                </a:ln>
                <a:solidFill>
                  <a:srgbClr val="000000"/>
                </a:solidFill>
                <a:effectLst/>
                <a:uLnTx/>
                <a:uFillTx/>
                <a:latin typeface="Corbel" panose="020B0503020204020204"/>
                <a:ea typeface="+mn-ea"/>
                <a:cs typeface="+mn-cs"/>
              </a:rPr>
              <a:t>Interest &amp; Sinking Rate:            .</a:t>
            </a:r>
            <a:r>
              <a:rPr lang="en-US" sz="1400" i="1" dirty="0">
                <a:solidFill>
                  <a:srgbClr val="000000"/>
                </a:solidFill>
                <a:latin typeface="Corbel" panose="020B0503020204020204"/>
              </a:rPr>
              <a:t>0803</a:t>
            </a:r>
            <a:endParaRPr kumimoji="0" lang="en-US" sz="1400" i="1"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02E1F1E-C8A7-40BF-9763-45BEDF7921FF}"/>
              </a:ext>
            </a:extLst>
          </p:cNvPr>
          <p:cNvSpPr txBox="1"/>
          <p:nvPr/>
        </p:nvSpPr>
        <p:spPr>
          <a:xfrm>
            <a:off x="7527147" y="3661878"/>
            <a:ext cx="3899907"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Maintenance &amp; Operations (M&amp;O) Tax Rate is the tax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rate that is needed to raise the same amount of taxes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that the taxing unit levied in the prior year plus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applicable percentage by law.  The rate accounts for such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things as salaries, utilities and day-to-day operations.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Interest &amp; Sinking (I&amp;S) pays debt service for Capital Improvements. </a:t>
            </a:r>
          </a:p>
        </p:txBody>
      </p:sp>
      <p:sp>
        <p:nvSpPr>
          <p:cNvPr id="8" name="Content Placeholder 2">
            <a:extLst>
              <a:ext uri="{FF2B5EF4-FFF2-40B4-BE49-F238E27FC236}">
                <a16:creationId xmlns:a16="http://schemas.microsoft.com/office/drawing/2014/main" id="{0A642D6D-0B34-307E-0B9A-78EF6FFECA34}"/>
              </a:ext>
            </a:extLst>
          </p:cNvPr>
          <p:cNvSpPr>
            <a:spLocks noGrp="1"/>
          </p:cNvSpPr>
          <p:nvPr>
            <p:ph idx="1"/>
          </p:nvPr>
        </p:nvSpPr>
        <p:spPr>
          <a:xfrm>
            <a:off x="3750508" y="3429000"/>
            <a:ext cx="7808706" cy="4464746"/>
          </a:xfrm>
        </p:spPr>
        <p:txBody>
          <a:bodyPr/>
          <a:lstStyle/>
          <a:p>
            <a:endParaRPr lang="en-US" sz="1800" dirty="0">
              <a:solidFill>
                <a:srgbClr val="000000"/>
              </a:solidFill>
              <a:effectLst/>
              <a:latin typeface="Courier New" panose="02070309020205020404" pitchFamily="49" charset="0"/>
              <a:ea typeface="Calibri" panose="020F0502020204030204" pitchFamily="34" charset="0"/>
            </a:endParaRPr>
          </a:p>
          <a:p>
            <a:pPr marL="0" indent="0">
              <a:buNone/>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budget will raise more revenue from property taxes than last year's budget by an amount of $249,660, which is a 10.87% percent increase from last year's budget.  The property tax revenue to be raised from new property added to the tax roll this year is $210,675."</a:t>
            </a:r>
          </a:p>
          <a:p>
            <a:pPr marL="0" indent="0">
              <a:buNone/>
            </a:pPr>
            <a:endParaRPr lang="en-US" sz="1800" dirty="0">
              <a:solidFill>
                <a:srgbClr val="000000"/>
              </a:solidFill>
              <a:effectLst/>
              <a:latin typeface="Courier New" panose="02070309020205020404" pitchFamily="49" charset="0"/>
              <a:ea typeface="Calibri" panose="020F0502020204030204" pitchFamily="34" charset="0"/>
            </a:endParaRPr>
          </a:p>
        </p:txBody>
      </p:sp>
    </p:spTree>
    <p:extLst>
      <p:ext uri="{BB962C8B-B14F-4D97-AF65-F5344CB8AC3E}">
        <p14:creationId xmlns:p14="http://schemas.microsoft.com/office/powerpoint/2010/main" val="41118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95102AA-C933-941A-120D-E48C613CA6DC}"/>
              </a:ext>
            </a:extLst>
          </p:cNvPr>
          <p:cNvGraphicFramePr>
            <a:graphicFrameLocks/>
          </p:cNvGraphicFramePr>
          <p:nvPr>
            <p:extLst>
              <p:ext uri="{D42A27DB-BD31-4B8C-83A1-F6EECF244321}">
                <p14:modId xmlns:p14="http://schemas.microsoft.com/office/powerpoint/2010/main" val="4245594996"/>
              </p:ext>
            </p:extLst>
          </p:nvPr>
        </p:nvGraphicFramePr>
        <p:xfrm>
          <a:off x="3487257" y="94927"/>
          <a:ext cx="8241455" cy="3768418"/>
        </p:xfrm>
        <a:graphic>
          <a:graphicData uri="http://schemas.openxmlformats.org/drawingml/2006/table">
            <a:tbl>
              <a:tblPr firstRow="1" bandRow="1">
                <a:tableStyleId>{073A0DAA-6AF3-43AB-8588-CEC1D06C72B9}</a:tableStyleId>
              </a:tblPr>
              <a:tblGrid>
                <a:gridCol w="1322822">
                  <a:extLst>
                    <a:ext uri="{9D8B030D-6E8A-4147-A177-3AD203B41FA5}">
                      <a16:colId xmlns:a16="http://schemas.microsoft.com/office/drawing/2014/main" val="2673789341"/>
                    </a:ext>
                  </a:extLst>
                </a:gridCol>
                <a:gridCol w="1322822">
                  <a:extLst>
                    <a:ext uri="{9D8B030D-6E8A-4147-A177-3AD203B41FA5}">
                      <a16:colId xmlns:a16="http://schemas.microsoft.com/office/drawing/2014/main" val="2954007343"/>
                    </a:ext>
                  </a:extLst>
                </a:gridCol>
                <a:gridCol w="1322822">
                  <a:extLst>
                    <a:ext uri="{9D8B030D-6E8A-4147-A177-3AD203B41FA5}">
                      <a16:colId xmlns:a16="http://schemas.microsoft.com/office/drawing/2014/main" val="2603043763"/>
                    </a:ext>
                  </a:extLst>
                </a:gridCol>
                <a:gridCol w="1322822">
                  <a:extLst>
                    <a:ext uri="{9D8B030D-6E8A-4147-A177-3AD203B41FA5}">
                      <a16:colId xmlns:a16="http://schemas.microsoft.com/office/drawing/2014/main" val="1246792400"/>
                    </a:ext>
                  </a:extLst>
                </a:gridCol>
                <a:gridCol w="1322822">
                  <a:extLst>
                    <a:ext uri="{9D8B030D-6E8A-4147-A177-3AD203B41FA5}">
                      <a16:colId xmlns:a16="http://schemas.microsoft.com/office/drawing/2014/main" val="887029042"/>
                    </a:ext>
                  </a:extLst>
                </a:gridCol>
                <a:gridCol w="1627345">
                  <a:extLst>
                    <a:ext uri="{9D8B030D-6E8A-4147-A177-3AD203B41FA5}">
                      <a16:colId xmlns:a16="http://schemas.microsoft.com/office/drawing/2014/main" val="2410827186"/>
                    </a:ext>
                  </a:extLst>
                </a:gridCol>
              </a:tblGrid>
              <a:tr h="374075">
                <a:tc gridSpan="6">
                  <a:txBody>
                    <a:bodyPr/>
                    <a:lstStyle/>
                    <a:p>
                      <a:pPr algn="ctr"/>
                      <a:r>
                        <a:rPr lang="en-US" sz="1800" dirty="0">
                          <a:latin typeface="Arial" panose="020B0604020202020204" pitchFamily="34" charset="0"/>
                          <a:cs typeface="Arial" panose="020B0604020202020204" pitchFamily="34" charset="0"/>
                        </a:rPr>
                        <a:t>Budget Comparison Information</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hMerge="1">
                  <a:txBody>
                    <a:bodyPr/>
                    <a:lstStyle/>
                    <a:p>
                      <a:pPr algn="ctr"/>
                      <a:endParaRPr lang="en-US" sz="3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hMerge="1">
                  <a:txBody>
                    <a:bodyPr/>
                    <a:lstStyle/>
                    <a:p>
                      <a:pPr algn="ctr"/>
                      <a:endParaRPr lang="en-US" sz="3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hMerge="1">
                  <a:txBody>
                    <a:bodyPr/>
                    <a:lstStyle/>
                    <a:p>
                      <a:pPr algn="ctr"/>
                      <a:endParaRPr lang="en-US" sz="3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hMerge="1">
                  <a:txBody>
                    <a:bodyPr/>
                    <a:lstStyle/>
                    <a:p>
                      <a:pPr algn="ctr"/>
                      <a:endParaRPr lang="en-US" sz="3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hMerge="1">
                  <a:txBody>
                    <a:bodyPr/>
                    <a:lstStyle/>
                    <a:p>
                      <a:pPr algn="ctr"/>
                      <a:endParaRPr lang="en-US" sz="3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45547488"/>
                  </a:ext>
                </a:extLst>
              </a:tr>
              <a:tr h="630418">
                <a:tc>
                  <a:txBody>
                    <a:bodyPr/>
                    <a:lstStyle/>
                    <a:p>
                      <a:endParaRPr lang="en-US" sz="1600" dirty="0">
                        <a:solidFill>
                          <a:schemeClr val="bg1"/>
                        </a:solidFill>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r>
                        <a:rPr lang="en-US" sz="1600" dirty="0">
                          <a:solidFill>
                            <a:schemeClr val="bg1"/>
                          </a:solidFill>
                          <a:latin typeface="Arial" panose="020B0604020202020204" pitchFamily="34" charset="0"/>
                          <a:cs typeface="Arial" panose="020B0604020202020204" pitchFamily="34" charset="0"/>
                        </a:rPr>
                        <a:t>2022-2023 Approved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r>
                        <a:rPr lang="en-US" sz="1600" dirty="0">
                          <a:solidFill>
                            <a:schemeClr val="bg1"/>
                          </a:solidFill>
                          <a:latin typeface="Arial" panose="020B0604020202020204" pitchFamily="34" charset="0"/>
                          <a:cs typeface="Arial" panose="020B0604020202020204" pitchFamily="34" charset="0"/>
                        </a:rPr>
                        <a:t>2023-2024 Approved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r>
                        <a:rPr lang="en-US" sz="1600" dirty="0">
                          <a:solidFill>
                            <a:schemeClr val="bg1"/>
                          </a:solidFill>
                          <a:latin typeface="Arial" panose="020B0604020202020204" pitchFamily="34" charset="0"/>
                          <a:cs typeface="Arial" panose="020B0604020202020204" pitchFamily="34" charset="0"/>
                        </a:rPr>
                        <a:t>2024-2025 Proposed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r>
                        <a:rPr lang="en-US" sz="1600" dirty="0">
                          <a:solidFill>
                            <a:schemeClr val="bg1"/>
                          </a:solidFill>
                          <a:latin typeface="Arial" panose="020B0604020202020204" pitchFamily="34" charset="0"/>
                          <a:cs typeface="Arial" panose="020B0604020202020204" pitchFamily="34" charset="0"/>
                        </a:rPr>
                        <a:t>Increase (Decrease)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r>
                        <a:rPr lang="en-US" sz="1600" dirty="0">
                          <a:solidFill>
                            <a:schemeClr val="bg1"/>
                          </a:solidFill>
                          <a:latin typeface="Arial" panose="020B0604020202020204" pitchFamily="34" charset="0"/>
                          <a:cs typeface="Arial" panose="020B0604020202020204" pitchFamily="34" charset="0"/>
                        </a:rPr>
                        <a:t>Percentage</a:t>
                      </a:r>
                    </a:p>
                    <a:p>
                      <a:r>
                        <a:rPr lang="en-US" sz="1600" dirty="0">
                          <a:solidFill>
                            <a:schemeClr val="bg1"/>
                          </a:solidFill>
                          <a:latin typeface="Arial" panose="020B0604020202020204" pitchFamily="34" charset="0"/>
                          <a:cs typeface="Arial" panose="020B0604020202020204" pitchFamily="34" charset="0"/>
                        </a:rPr>
                        <a:t>Change</a:t>
                      </a:r>
                    </a:p>
                  </a:txBody>
                  <a:tcPr>
                    <a:lnL w="12700" cmpd="sng">
                      <a:noFill/>
                    </a:lnL>
                    <a:lnR w="381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761698"/>
                  </a:ext>
                </a:extLst>
              </a:tr>
              <a:tr h="592285">
                <a:tc>
                  <a:txBody>
                    <a:bodyPr/>
                    <a:lstStyle/>
                    <a:p>
                      <a:r>
                        <a:rPr lang="en-US" sz="1600" b="1" dirty="0">
                          <a:solidFill>
                            <a:schemeClr val="tx1"/>
                          </a:solidFill>
                          <a:latin typeface="Arial" panose="020B0604020202020204" pitchFamily="34" charset="0"/>
                          <a:cs typeface="Arial" panose="020B0604020202020204" pitchFamily="34" charset="0"/>
                        </a:rPr>
                        <a:t>Total Budget</a:t>
                      </a:r>
                    </a:p>
                  </a:txBody>
                  <a:tcPr>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$2,769,767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$3,519,454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$3,785,783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$266,329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7.57%</a:t>
                      </a:r>
                    </a:p>
                  </a:txBody>
                  <a:tcP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0770766"/>
                  </a:ext>
                </a:extLst>
              </a:tr>
              <a:tr h="592285">
                <a:tc gridSpan="6">
                  <a:txBody>
                    <a:bodyPr/>
                    <a:lstStyle/>
                    <a:p>
                      <a:r>
                        <a:rPr lang="en-US" sz="1600" b="1" dirty="0">
                          <a:solidFill>
                            <a:schemeClr val="bg1"/>
                          </a:solidFill>
                          <a:latin typeface="Arial" panose="020B0604020202020204" pitchFamily="34" charset="0"/>
                          <a:cs typeface="Arial" panose="020B0604020202020204" pitchFamily="34" charset="0"/>
                        </a:rPr>
                        <a:t>Property </a:t>
                      </a:r>
                    </a:p>
                    <a:p>
                      <a:r>
                        <a:rPr lang="en-US" sz="1600" b="1" dirty="0">
                          <a:solidFill>
                            <a:schemeClr val="bg1"/>
                          </a:solidFill>
                          <a:latin typeface="Arial" panose="020B0604020202020204" pitchFamily="34" charset="0"/>
                          <a:cs typeface="Arial" panose="020B0604020202020204" pitchFamily="34" charset="0"/>
                        </a:rPr>
                        <a:t>Tax Budget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50000"/>
                      </a:schemeClr>
                    </a:solidFill>
                  </a:tcPr>
                </a:tc>
                <a:tc hMerge="1">
                  <a:txBody>
                    <a:bodyPr/>
                    <a:lstStyle/>
                    <a:p>
                      <a:endParaRPr lang="en-US" dirty="0">
                        <a:solidFill>
                          <a:schemeClr val="tx1"/>
                        </a:solidFill>
                      </a:endParaRPr>
                    </a:p>
                  </a:txBody>
                  <a:tcPr>
                    <a:solidFill>
                      <a:schemeClr val="accent1">
                        <a:lumMod val="50000"/>
                      </a:schemeClr>
                    </a:solidFill>
                  </a:tcPr>
                </a:tc>
                <a:tc hMerge="1">
                  <a:txBody>
                    <a:bodyPr/>
                    <a:lstStyle/>
                    <a:p>
                      <a:endParaRPr lang="en-US" dirty="0">
                        <a:solidFill>
                          <a:schemeClr val="tx1"/>
                        </a:solidFill>
                      </a:endParaRPr>
                    </a:p>
                  </a:txBody>
                  <a:tcPr>
                    <a:solidFill>
                      <a:schemeClr val="accent1">
                        <a:lumMod val="50000"/>
                      </a:schemeClr>
                    </a:solidFill>
                  </a:tcPr>
                </a:tc>
                <a:tc hMerge="1">
                  <a:txBody>
                    <a:bodyPr/>
                    <a:lstStyle/>
                    <a:p>
                      <a:endParaRPr lang="en-US" dirty="0">
                        <a:solidFill>
                          <a:schemeClr val="tx1"/>
                        </a:solidFill>
                      </a:endParaRPr>
                    </a:p>
                  </a:txBody>
                  <a:tcPr>
                    <a:solidFill>
                      <a:schemeClr val="accent1">
                        <a:lumMod val="50000"/>
                      </a:schemeClr>
                    </a:solidFill>
                  </a:tcPr>
                </a:tc>
                <a:tc hMerge="1">
                  <a:txBody>
                    <a:bodyPr/>
                    <a:lstStyle/>
                    <a:p>
                      <a:endParaRPr lang="en-US" dirty="0">
                        <a:solidFill>
                          <a:schemeClr val="tx1"/>
                        </a:solidFill>
                      </a:endParaRPr>
                    </a:p>
                  </a:txBody>
                  <a:tcPr>
                    <a:lnL w="38100" cap="flat" cmpd="sng" algn="ctr">
                      <a:solidFill>
                        <a:schemeClr val="tx1"/>
                      </a:solidFill>
                      <a:prstDash val="solid"/>
                      <a:round/>
                      <a:headEnd type="none" w="med" len="med"/>
                      <a:tailEnd type="none" w="med" len="med"/>
                    </a:lnL>
                    <a:solidFill>
                      <a:schemeClr val="accent1">
                        <a:lumMod val="50000"/>
                      </a:schemeClr>
                    </a:solidFill>
                  </a:tcPr>
                </a:tc>
                <a:tc hMerge="1">
                  <a:txBody>
                    <a:bodyPr/>
                    <a:lstStyle/>
                    <a:p>
                      <a:endParaRPr lang="en-US" dirty="0">
                        <a:solidFill>
                          <a:schemeClr val="tx1"/>
                        </a:solidFill>
                      </a:endParaRPr>
                    </a:p>
                  </a:txBody>
                  <a:tcPr>
                    <a:lnL w="38100" cap="flat" cmpd="sng" algn="ctr">
                      <a:solidFill>
                        <a:schemeClr val="tx1"/>
                      </a:solidFill>
                      <a:prstDash val="solid"/>
                      <a:round/>
                      <a:headEnd type="none" w="med" len="med"/>
                      <a:tailEnd type="none" w="med" len="med"/>
                    </a:lnL>
                    <a:solidFill>
                      <a:schemeClr val="accent1">
                        <a:lumMod val="50000"/>
                      </a:schemeClr>
                    </a:solidFill>
                  </a:tcPr>
                </a:tc>
                <a:extLst>
                  <a:ext uri="{0D108BD9-81ED-4DB2-BD59-A6C34878D82A}">
                    <a16:rowId xmlns:a16="http://schemas.microsoft.com/office/drawing/2014/main" val="910903077"/>
                  </a:ext>
                </a:extLst>
              </a:tr>
              <a:tr h="670217">
                <a:tc>
                  <a:txBody>
                    <a:bodyPr/>
                    <a:lstStyle/>
                    <a:p>
                      <a:r>
                        <a:rPr lang="en-US" sz="1600" dirty="0">
                          <a:solidFill>
                            <a:schemeClr val="tx1"/>
                          </a:solidFill>
                          <a:latin typeface="Arial" panose="020B0604020202020204" pitchFamily="34" charset="0"/>
                          <a:cs typeface="Arial" panose="020B0604020202020204" pitchFamily="34" charset="0"/>
                        </a:rPr>
                        <a:t>M&amp;O</a:t>
                      </a:r>
                    </a:p>
                    <a:p>
                      <a:r>
                        <a:rPr lang="en-US" sz="1050" dirty="0">
                          <a:solidFill>
                            <a:schemeClr val="tx1"/>
                          </a:solidFill>
                          <a:latin typeface="Arial" panose="020B0604020202020204" pitchFamily="34" charset="0"/>
                          <a:cs typeface="Arial" panose="020B0604020202020204" pitchFamily="34" charset="0"/>
                        </a:rPr>
                        <a:t>Maintenance &amp; Operations</a:t>
                      </a:r>
                    </a:p>
                  </a:txBody>
                  <a:tcPr>
                    <a:lnL w="3810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$1,282,633</a:t>
                      </a: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$1,889,320</a:t>
                      </a: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$2,143,649</a:t>
                      </a: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$254,329</a:t>
                      </a:r>
                    </a:p>
                  </a:txBody>
                  <a:tcPr>
                    <a:lnL w="12700" cmpd="sng">
                      <a:noFill/>
                    </a:lnL>
                    <a:lnR w="12700" cmpd="sng">
                      <a:noFill/>
                    </a:lnR>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13.46%</a:t>
                      </a:r>
                    </a:p>
                  </a:txBody>
                  <a:tcPr>
                    <a:lnL w="12700" cmpd="sng">
                      <a:noFill/>
                    </a:lnL>
                    <a:lnR w="38100" cap="flat" cmpd="sng" algn="ctr">
                      <a:noFill/>
                      <a:prstDash val="solid"/>
                      <a:round/>
                      <a:headEnd type="none" w="med" len="med"/>
                      <a:tailEnd type="none" w="med" len="med"/>
                    </a:lnR>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299040"/>
                  </a:ext>
                </a:extLst>
              </a:tr>
              <a:tr h="518478">
                <a:tc>
                  <a:txBody>
                    <a:bodyPr/>
                    <a:lstStyle/>
                    <a:p>
                      <a:r>
                        <a:rPr lang="en-US" sz="1600" dirty="0">
                          <a:solidFill>
                            <a:schemeClr val="tx1"/>
                          </a:solidFill>
                          <a:latin typeface="Arial" panose="020B0604020202020204" pitchFamily="34" charset="0"/>
                          <a:cs typeface="Arial" panose="020B0604020202020204" pitchFamily="34" charset="0"/>
                        </a:rPr>
                        <a:t>I&amp;S  </a:t>
                      </a:r>
                    </a:p>
                    <a:p>
                      <a:r>
                        <a:rPr lang="en-US" sz="1050" dirty="0">
                          <a:solidFill>
                            <a:schemeClr val="tx1"/>
                          </a:solidFill>
                          <a:latin typeface="Arial" panose="020B0604020202020204" pitchFamily="34" charset="0"/>
                          <a:cs typeface="Arial" panose="020B0604020202020204" pitchFamily="34" charset="0"/>
                        </a:rPr>
                        <a:t>Debt Service</a:t>
                      </a:r>
                      <a:endParaRPr lang="en-US" sz="1600" dirty="0">
                        <a:solidFill>
                          <a:schemeClr val="tx1"/>
                        </a:solidFill>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$390,252</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$404,006</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$408,669</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($4665)</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latin typeface="Arial" panose="020B0604020202020204" pitchFamily="34" charset="0"/>
                          <a:cs typeface="Arial" panose="020B0604020202020204" pitchFamily="34" charset="0"/>
                        </a:rPr>
                        <a:t>(1.15%)</a:t>
                      </a:r>
                    </a:p>
                  </a:txBody>
                  <a:tcP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8034959"/>
                  </a:ext>
                </a:extLst>
              </a:tr>
              <a:tr h="390660">
                <a:tc>
                  <a:txBody>
                    <a:bodyPr/>
                    <a:lstStyle/>
                    <a:p>
                      <a:r>
                        <a:rPr lang="en-US" sz="1600" dirty="0">
                          <a:solidFill>
                            <a:schemeClr val="tx1"/>
                          </a:solidFill>
                          <a:latin typeface="Arial" panose="020B0604020202020204" pitchFamily="34" charset="0"/>
                          <a:cs typeface="Arial" panose="020B0604020202020204" pitchFamily="34" charset="0"/>
                        </a:rPr>
                        <a:t>Total</a:t>
                      </a: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rial" panose="020B0604020202020204" pitchFamily="34" charset="0"/>
                          <a:cs typeface="Arial" panose="020B0604020202020204" pitchFamily="34" charset="0"/>
                        </a:rPr>
                        <a:t>$1,672,885</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rial" panose="020B0604020202020204" pitchFamily="34" charset="0"/>
                          <a:cs typeface="Arial" panose="020B0604020202020204" pitchFamily="34" charset="0"/>
                        </a:rPr>
                        <a:t>$2,293,326</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rial" panose="020B0604020202020204" pitchFamily="34" charset="0"/>
                          <a:cs typeface="Arial" panose="020B0604020202020204" pitchFamily="34" charset="0"/>
                        </a:rPr>
                        <a:t>$2,552,318</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rial" panose="020B0604020202020204" pitchFamily="34" charset="0"/>
                          <a:cs typeface="Arial" panose="020B0604020202020204" pitchFamily="34" charset="0"/>
                        </a:rPr>
                        <a:t>$249,660</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rial" panose="020B0604020202020204" pitchFamily="34" charset="0"/>
                          <a:cs typeface="Arial" panose="020B0604020202020204" pitchFamily="34" charset="0"/>
                        </a:rPr>
                        <a:t>10.87%</a:t>
                      </a:r>
                    </a:p>
                  </a:txBody>
                  <a:tcPr>
                    <a:lnL w="12700" cmpd="sng">
                      <a:noFill/>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3646665"/>
                  </a:ext>
                </a:extLst>
              </a:tr>
            </a:tbl>
          </a:graphicData>
        </a:graphic>
      </p:graphicFrame>
      <p:sp>
        <p:nvSpPr>
          <p:cNvPr id="2" name="TextBox 1">
            <a:extLst>
              <a:ext uri="{FF2B5EF4-FFF2-40B4-BE49-F238E27FC236}">
                <a16:creationId xmlns:a16="http://schemas.microsoft.com/office/drawing/2014/main" id="{8EB28B3B-7E0E-D9DC-B9B9-8F91DC92EA57}"/>
              </a:ext>
            </a:extLst>
          </p:cNvPr>
          <p:cNvSpPr txBox="1"/>
          <p:nvPr/>
        </p:nvSpPr>
        <p:spPr>
          <a:xfrm>
            <a:off x="126238" y="931000"/>
            <a:ext cx="3518403" cy="830997"/>
          </a:xfrm>
          <a:prstGeom prst="rect">
            <a:avLst/>
          </a:prstGeom>
          <a:noFill/>
        </p:spPr>
        <p:txBody>
          <a:bodyPr wrap="square">
            <a:spAutoFit/>
          </a:bodyPr>
          <a:lstStyle/>
          <a:p>
            <a:r>
              <a:rPr lang="en-US" sz="1200" b="1" i="0" cap="all" dirty="0">
                <a:solidFill>
                  <a:srgbClr val="222222"/>
                </a:solidFill>
                <a:effectLst/>
                <a:latin typeface="Arial" panose="020B0604020202020204" pitchFamily="34" charset="0"/>
                <a:cs typeface="Arial" panose="020B0604020202020204" pitchFamily="34" charset="0"/>
              </a:rPr>
              <a:t>Last Years Property Tax Rate .</a:t>
            </a:r>
            <a:r>
              <a:rPr lang="en-US" sz="1200" b="1" cap="all" dirty="0">
                <a:solidFill>
                  <a:srgbClr val="222222"/>
                </a:solidFill>
                <a:latin typeface="Arial" panose="020B0604020202020204" pitchFamily="34" charset="0"/>
                <a:cs typeface="Arial" panose="020B0604020202020204" pitchFamily="34" charset="0"/>
              </a:rPr>
              <a:t>4979</a:t>
            </a:r>
            <a:endParaRPr lang="en-US" sz="1200" cap="all" dirty="0">
              <a:solidFill>
                <a:srgbClr val="222222"/>
              </a:solidFill>
              <a:effectLst/>
              <a:latin typeface="Arial" panose="020B0604020202020204" pitchFamily="34" charset="0"/>
              <a:cs typeface="Arial" panose="020B0604020202020204" pitchFamily="34" charset="0"/>
            </a:endParaRPr>
          </a:p>
          <a:p>
            <a:r>
              <a:rPr lang="en-US" sz="1200" b="1" i="0" cap="all" dirty="0">
                <a:solidFill>
                  <a:srgbClr val="222222"/>
                </a:solidFill>
                <a:effectLst/>
                <a:latin typeface="Arial" panose="020B0604020202020204" pitchFamily="34" charset="0"/>
                <a:cs typeface="Arial" panose="020B0604020202020204" pitchFamily="34" charset="0"/>
              </a:rPr>
              <a:t>This year’s property tax rate .</a:t>
            </a:r>
            <a:r>
              <a:rPr lang="en-US" sz="1200" b="1" cap="all" dirty="0">
                <a:solidFill>
                  <a:srgbClr val="222222"/>
                </a:solidFill>
                <a:latin typeface="Arial" panose="020B0604020202020204" pitchFamily="34" charset="0"/>
                <a:cs typeface="Arial" panose="020B0604020202020204" pitchFamily="34" charset="0"/>
              </a:rPr>
              <a:t>5017</a:t>
            </a:r>
            <a:endParaRPr lang="en-US" sz="1200" cap="all" dirty="0">
              <a:solidFill>
                <a:srgbClr val="222222"/>
              </a:solidFill>
              <a:effectLst/>
              <a:latin typeface="Arial" panose="020B0604020202020204" pitchFamily="34" charset="0"/>
              <a:cs typeface="Arial" panose="020B0604020202020204" pitchFamily="34" charset="0"/>
            </a:endParaRPr>
          </a:p>
          <a:p>
            <a:endParaRPr lang="en-US" sz="1200" b="1" i="0" cap="all" dirty="0">
              <a:solidFill>
                <a:srgbClr val="222222"/>
              </a:solidFill>
              <a:effectLst/>
              <a:latin typeface="Arial" panose="020B0604020202020204" pitchFamily="34" charset="0"/>
              <a:cs typeface="Arial" panose="020B0604020202020204" pitchFamily="34" charset="0"/>
            </a:endParaRPr>
          </a:p>
          <a:p>
            <a:r>
              <a:rPr lang="en-US" sz="1200" b="1" i="0" cap="all" dirty="0">
                <a:solidFill>
                  <a:srgbClr val="222222"/>
                </a:solidFill>
                <a:effectLst/>
                <a:latin typeface="Arial" panose="020B0604020202020204" pitchFamily="34" charset="0"/>
                <a:cs typeface="Arial" panose="020B0604020202020204" pitchFamily="34" charset="0"/>
              </a:rPr>
              <a:t>Difference: </a:t>
            </a:r>
            <a:r>
              <a:rPr lang="en-US" sz="1200" b="1" cap="all" dirty="0">
                <a:solidFill>
                  <a:srgbClr val="222222"/>
                </a:solidFill>
                <a:latin typeface="Arial" panose="020B0604020202020204" pitchFamily="34" charset="0"/>
                <a:cs typeface="Arial" panose="020B0604020202020204" pitchFamily="34" charset="0"/>
              </a:rPr>
              <a:t>4.98</a:t>
            </a:r>
            <a:r>
              <a:rPr lang="en-US" sz="1200" b="1" i="0" cap="all" dirty="0">
                <a:solidFill>
                  <a:srgbClr val="222222"/>
                </a:solidFill>
                <a:effectLst/>
                <a:latin typeface="Arial" panose="020B0604020202020204" pitchFamily="34" charset="0"/>
                <a:cs typeface="Arial" panose="020B0604020202020204" pitchFamily="34" charset="0"/>
              </a:rPr>
              <a:t>% Increase in rate</a:t>
            </a:r>
            <a:endParaRPr lang="en-US" sz="1200" cap="all" dirty="0">
              <a:solidFill>
                <a:srgbClr val="222222"/>
              </a:solidFill>
              <a:effectLst/>
              <a:latin typeface="Arial" panose="020B0604020202020204" pitchFamily="34" charset="0"/>
              <a:cs typeface="Arial" panose="020B0604020202020204" pitchFamily="34" charset="0"/>
            </a:endParaRPr>
          </a:p>
        </p:txBody>
      </p:sp>
      <p:graphicFrame>
        <p:nvGraphicFramePr>
          <p:cNvPr id="3" name="Content Placeholder 3">
            <a:extLst>
              <a:ext uri="{FF2B5EF4-FFF2-40B4-BE49-F238E27FC236}">
                <a16:creationId xmlns:a16="http://schemas.microsoft.com/office/drawing/2014/main" id="{90FCA50E-A1BA-919C-69A0-219F26C4D180}"/>
              </a:ext>
            </a:extLst>
          </p:cNvPr>
          <p:cNvGraphicFramePr>
            <a:graphicFrameLocks/>
          </p:cNvGraphicFramePr>
          <p:nvPr/>
        </p:nvGraphicFramePr>
        <p:xfrm>
          <a:off x="215979" y="1756120"/>
          <a:ext cx="3054485" cy="3600656"/>
        </p:xfrm>
        <a:graphic>
          <a:graphicData uri="http://schemas.openxmlformats.org/drawingml/2006/table">
            <a:tbl>
              <a:tblPr firstRow="1" firstCol="1" bandRow="1">
                <a:tableStyleId>{E929F9F4-4A8F-4326-A1B4-22849713DDAB}</a:tableStyleId>
              </a:tblPr>
              <a:tblGrid>
                <a:gridCol w="625467">
                  <a:extLst>
                    <a:ext uri="{9D8B030D-6E8A-4147-A177-3AD203B41FA5}">
                      <a16:colId xmlns:a16="http://schemas.microsoft.com/office/drawing/2014/main" val="20000"/>
                    </a:ext>
                  </a:extLst>
                </a:gridCol>
                <a:gridCol w="768645">
                  <a:extLst>
                    <a:ext uri="{9D8B030D-6E8A-4147-A177-3AD203B41FA5}">
                      <a16:colId xmlns:a16="http://schemas.microsoft.com/office/drawing/2014/main" val="20001"/>
                    </a:ext>
                  </a:extLst>
                </a:gridCol>
                <a:gridCol w="946120">
                  <a:extLst>
                    <a:ext uri="{9D8B030D-6E8A-4147-A177-3AD203B41FA5}">
                      <a16:colId xmlns:a16="http://schemas.microsoft.com/office/drawing/2014/main" val="20002"/>
                    </a:ext>
                  </a:extLst>
                </a:gridCol>
                <a:gridCol w="714253">
                  <a:extLst>
                    <a:ext uri="{9D8B030D-6E8A-4147-A177-3AD203B41FA5}">
                      <a16:colId xmlns:a16="http://schemas.microsoft.com/office/drawing/2014/main" val="20003"/>
                    </a:ext>
                  </a:extLst>
                </a:gridCol>
              </a:tblGrid>
              <a:tr h="601954">
                <a:tc>
                  <a:txBody>
                    <a:bodyPr/>
                    <a:lstStyle/>
                    <a:p>
                      <a:pPr marL="0" marR="0" algn="ctr">
                        <a:lnSpc>
                          <a:spcPct val="115000"/>
                        </a:lnSpc>
                        <a:spcBef>
                          <a:spcPts val="0"/>
                        </a:spcBef>
                        <a:spcAft>
                          <a:spcPts val="0"/>
                        </a:spcAft>
                      </a:pPr>
                      <a:r>
                        <a:rPr lang="en-US" sz="1200" dirty="0">
                          <a:effectLst/>
                        </a:rPr>
                        <a:t>Tax Year</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General Fund</a:t>
                      </a:r>
                    </a:p>
                    <a:p>
                      <a:pPr marL="0" marR="0" algn="ctr">
                        <a:lnSpc>
                          <a:spcPct val="115000"/>
                        </a:lnSpc>
                        <a:spcBef>
                          <a:spcPts val="0"/>
                        </a:spcBef>
                        <a:spcAft>
                          <a:spcPts val="0"/>
                        </a:spcAft>
                      </a:pPr>
                      <a:r>
                        <a:rPr lang="en-US" sz="1200" dirty="0">
                          <a:effectLst/>
                        </a:rPr>
                        <a:t>M&amp;O</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Debt Service</a:t>
                      </a:r>
                    </a:p>
                    <a:p>
                      <a:pPr marL="0" marR="0" algn="ctr">
                        <a:lnSpc>
                          <a:spcPct val="115000"/>
                        </a:lnSpc>
                        <a:spcBef>
                          <a:spcPts val="0"/>
                        </a:spcBef>
                        <a:spcAft>
                          <a:spcPts val="0"/>
                        </a:spcAft>
                      </a:pPr>
                      <a:r>
                        <a:rPr lang="en-US" sz="1200" dirty="0">
                          <a:effectLst/>
                        </a:rPr>
                        <a:t>I&amp;S</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Total</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98043">
                <a:tc>
                  <a:txBody>
                    <a:bodyPr/>
                    <a:lstStyle/>
                    <a:p>
                      <a:pPr marL="0" marR="0" algn="ctr">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2023</a:t>
                      </a:r>
                    </a:p>
                  </a:txBody>
                  <a:tcPr marL="68580" marR="68580" marT="0" marB="0" anchor="ctr"/>
                </a:tc>
                <a:tc>
                  <a:txBody>
                    <a:bodyPr/>
                    <a:lstStyle/>
                    <a:p>
                      <a:pPr marL="0" marR="0" algn="r">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0.4138</a:t>
                      </a:r>
                    </a:p>
                  </a:txBody>
                  <a:tcPr marL="68580" marR="68580" marT="0" marB="0" anchor="ctr"/>
                </a:tc>
                <a:tc>
                  <a:txBody>
                    <a:bodyPr/>
                    <a:lstStyle/>
                    <a:p>
                      <a:pPr marL="0" marR="0" algn="r">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0.0841</a:t>
                      </a:r>
                    </a:p>
                  </a:txBody>
                  <a:tcPr marL="68580" marR="68580" marT="0" marB="0" anchor="ctr"/>
                </a:tc>
                <a:tc>
                  <a:txBody>
                    <a:bodyPr/>
                    <a:lstStyle/>
                    <a:p>
                      <a:pPr marL="0" marR="0" algn="r">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0.4979</a:t>
                      </a:r>
                    </a:p>
                  </a:txBody>
                  <a:tcPr marL="68580" marR="68580" marT="0" marB="0" anchor="b"/>
                </a:tc>
                <a:extLst>
                  <a:ext uri="{0D108BD9-81ED-4DB2-BD59-A6C34878D82A}">
                    <a16:rowId xmlns:a16="http://schemas.microsoft.com/office/drawing/2014/main" val="306507242"/>
                  </a:ext>
                </a:extLst>
              </a:tr>
              <a:tr h="198043">
                <a:tc>
                  <a:txBody>
                    <a:bodyPr/>
                    <a:lstStyle/>
                    <a:p>
                      <a:pPr marL="0" marR="0" algn="ctr">
                        <a:lnSpc>
                          <a:spcPct val="115000"/>
                        </a:lnSpc>
                        <a:spcBef>
                          <a:spcPts val="0"/>
                        </a:spcBef>
                        <a:spcAft>
                          <a:spcPts val="0"/>
                        </a:spcAft>
                      </a:pPr>
                      <a:r>
                        <a:rPr lang="en-US" sz="1200" dirty="0">
                          <a:effectLst/>
                        </a:rPr>
                        <a:t>2022</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0.3961</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0.1036</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0.4441</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69630553"/>
                  </a:ext>
                </a:extLst>
              </a:tr>
              <a:tr h="198043">
                <a:tc>
                  <a:txBody>
                    <a:bodyPr/>
                    <a:lstStyle/>
                    <a:p>
                      <a:pPr marL="0" marR="0" algn="ctr">
                        <a:lnSpc>
                          <a:spcPct val="115000"/>
                        </a:lnSpc>
                        <a:spcBef>
                          <a:spcPts val="0"/>
                        </a:spcBef>
                        <a:spcAft>
                          <a:spcPts val="0"/>
                        </a:spcAft>
                      </a:pPr>
                      <a:r>
                        <a:rPr lang="en-US" sz="1200" dirty="0">
                          <a:effectLst/>
                        </a:rPr>
                        <a:t>2021</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0.3463</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0.1211</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0.4674</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74961237"/>
                  </a:ext>
                </a:extLst>
              </a:tr>
              <a:tr h="198043">
                <a:tc>
                  <a:txBody>
                    <a:bodyPr/>
                    <a:lstStyle/>
                    <a:p>
                      <a:pPr marL="0" marR="0" algn="ctr">
                        <a:lnSpc>
                          <a:spcPct val="115000"/>
                        </a:lnSpc>
                        <a:spcBef>
                          <a:spcPts val="0"/>
                        </a:spcBef>
                        <a:spcAft>
                          <a:spcPts val="0"/>
                        </a:spcAft>
                      </a:pPr>
                      <a:r>
                        <a:rPr lang="en-US" sz="1200" dirty="0">
                          <a:effectLst/>
                        </a:rPr>
                        <a:t>2020</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0.3700</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0.1603</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0.5303</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57321631"/>
                  </a:ext>
                </a:extLst>
              </a:tr>
              <a:tr h="198043">
                <a:tc>
                  <a:txBody>
                    <a:bodyPr/>
                    <a:lstStyle/>
                    <a:p>
                      <a:pPr marL="0" marR="0" algn="ctr">
                        <a:lnSpc>
                          <a:spcPct val="115000"/>
                        </a:lnSpc>
                        <a:spcBef>
                          <a:spcPts val="0"/>
                        </a:spcBef>
                        <a:spcAft>
                          <a:spcPts val="0"/>
                        </a:spcAft>
                      </a:pPr>
                      <a:r>
                        <a:rPr lang="en-US" sz="1200" dirty="0">
                          <a:effectLst/>
                        </a:rPr>
                        <a:t>2019</a:t>
                      </a:r>
                      <a:endParaRPr lang="en-US"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0.4036</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0.1120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0.5156</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13255661"/>
                  </a:ext>
                </a:extLst>
              </a:tr>
              <a:tr h="198043">
                <a:tc>
                  <a:txBody>
                    <a:bodyPr/>
                    <a:lstStyle/>
                    <a:p>
                      <a:pPr marL="0" marR="0" algn="ctr">
                        <a:lnSpc>
                          <a:spcPct val="115000"/>
                        </a:lnSpc>
                        <a:spcBef>
                          <a:spcPts val="0"/>
                        </a:spcBef>
                        <a:spcAft>
                          <a:spcPts val="0"/>
                        </a:spcAft>
                      </a:pPr>
                      <a:r>
                        <a:rPr lang="en-US" sz="1200" dirty="0">
                          <a:effectLst/>
                        </a:rPr>
                        <a:t>2018</a:t>
                      </a:r>
                      <a:endParaRPr lang="en-US"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0.4065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0.1200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0.5262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14690814"/>
                  </a:ext>
                </a:extLst>
              </a:tr>
              <a:tr h="193116">
                <a:tc>
                  <a:txBody>
                    <a:bodyPr/>
                    <a:lstStyle/>
                    <a:p>
                      <a:pPr marL="0" marR="0" algn="ctr">
                        <a:lnSpc>
                          <a:spcPct val="115000"/>
                        </a:lnSpc>
                        <a:spcBef>
                          <a:spcPts val="0"/>
                        </a:spcBef>
                        <a:spcAft>
                          <a:spcPts val="0"/>
                        </a:spcAft>
                      </a:pPr>
                      <a:r>
                        <a:rPr lang="en-US" sz="1200" dirty="0">
                          <a:effectLst/>
                        </a:rPr>
                        <a:t>2017</a:t>
                      </a:r>
                      <a:endParaRPr lang="en-US"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0.3777</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0.1222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0.4999</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995329226"/>
                  </a:ext>
                </a:extLst>
              </a:tr>
              <a:tr h="199656">
                <a:tc>
                  <a:txBody>
                    <a:bodyPr/>
                    <a:lstStyle/>
                    <a:p>
                      <a:pPr marL="0" marR="0" algn="ctr">
                        <a:lnSpc>
                          <a:spcPct val="115000"/>
                        </a:lnSpc>
                        <a:spcBef>
                          <a:spcPts val="0"/>
                        </a:spcBef>
                        <a:spcAft>
                          <a:spcPts val="0"/>
                        </a:spcAft>
                      </a:pPr>
                      <a:r>
                        <a:rPr lang="en-US" sz="1200" dirty="0">
                          <a:effectLst/>
                        </a:rPr>
                        <a:t>2016</a:t>
                      </a:r>
                      <a:endParaRPr lang="en-US"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0.3878</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0.1142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0.5020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199656">
                <a:tc>
                  <a:txBody>
                    <a:bodyPr/>
                    <a:lstStyle/>
                    <a:p>
                      <a:pPr marL="0" marR="0" algn="ctr">
                        <a:lnSpc>
                          <a:spcPct val="115000"/>
                        </a:lnSpc>
                        <a:spcBef>
                          <a:spcPts val="0"/>
                        </a:spcBef>
                        <a:spcAft>
                          <a:spcPts val="0"/>
                        </a:spcAft>
                      </a:pPr>
                      <a:r>
                        <a:rPr lang="en-US" sz="1200" dirty="0">
                          <a:effectLst/>
                        </a:rPr>
                        <a:t>2015</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0.3781 </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0.1273 </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a:effectLst/>
                        </a:rPr>
                        <a:t>0.5054</a:t>
                      </a:r>
                      <a:endParaRPr lang="en-US"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199656">
                <a:tc>
                  <a:txBody>
                    <a:bodyPr/>
                    <a:lstStyle/>
                    <a:p>
                      <a:pPr marL="0" marR="0" algn="ctr">
                        <a:lnSpc>
                          <a:spcPct val="115000"/>
                        </a:lnSpc>
                        <a:spcBef>
                          <a:spcPts val="0"/>
                        </a:spcBef>
                        <a:spcAft>
                          <a:spcPts val="0"/>
                        </a:spcAft>
                      </a:pPr>
                      <a:r>
                        <a:rPr lang="en-US" sz="1200">
                          <a:effectLst/>
                        </a:rPr>
                        <a:t>2014</a:t>
                      </a:r>
                      <a:endParaRPr lang="en-US"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a:effectLst/>
                        </a:rPr>
                        <a:t>0.3635</a:t>
                      </a:r>
                      <a:endParaRPr lang="en-US"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0.1419</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0.5054</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199656">
                <a:tc>
                  <a:txBody>
                    <a:bodyPr/>
                    <a:lstStyle/>
                    <a:p>
                      <a:pPr marL="0" marR="0" algn="ctr">
                        <a:lnSpc>
                          <a:spcPct val="115000"/>
                        </a:lnSpc>
                        <a:spcBef>
                          <a:spcPts val="0"/>
                        </a:spcBef>
                        <a:spcAft>
                          <a:spcPts val="0"/>
                        </a:spcAft>
                      </a:pPr>
                      <a:r>
                        <a:rPr lang="en-US" sz="1200">
                          <a:effectLst/>
                        </a:rPr>
                        <a:t>2013</a:t>
                      </a:r>
                      <a:endParaRPr lang="en-US"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a:effectLst/>
                        </a:rPr>
                        <a:t>0.3650</a:t>
                      </a:r>
                      <a:endParaRPr lang="en-US"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a:effectLst/>
                        </a:rPr>
                        <a:t>0.1468</a:t>
                      </a:r>
                      <a:endParaRPr lang="en-US"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a:effectLst/>
                        </a:rPr>
                        <a:t>0.5118</a:t>
                      </a:r>
                      <a:endParaRPr lang="en-US"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199656">
                <a:tc>
                  <a:txBody>
                    <a:bodyPr/>
                    <a:lstStyle/>
                    <a:p>
                      <a:pPr marL="0" marR="0" algn="ctr">
                        <a:lnSpc>
                          <a:spcPct val="115000"/>
                        </a:lnSpc>
                        <a:spcBef>
                          <a:spcPts val="0"/>
                        </a:spcBef>
                        <a:spcAft>
                          <a:spcPts val="0"/>
                        </a:spcAft>
                      </a:pPr>
                      <a:r>
                        <a:rPr lang="en-US" sz="1200">
                          <a:effectLst/>
                        </a:rPr>
                        <a:t>2012</a:t>
                      </a:r>
                      <a:endParaRPr lang="en-US"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a:effectLst/>
                        </a:rPr>
                        <a:t>0.3654</a:t>
                      </a:r>
                      <a:endParaRPr lang="en-US"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0.1541</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0.5195</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199656">
                <a:tc>
                  <a:txBody>
                    <a:bodyPr/>
                    <a:lstStyle/>
                    <a:p>
                      <a:pPr marL="0" marR="0" algn="ctr">
                        <a:lnSpc>
                          <a:spcPct val="115000"/>
                        </a:lnSpc>
                        <a:spcBef>
                          <a:spcPts val="0"/>
                        </a:spcBef>
                        <a:spcAft>
                          <a:spcPts val="0"/>
                        </a:spcAft>
                      </a:pPr>
                      <a:r>
                        <a:rPr lang="en-US" sz="1200">
                          <a:effectLst/>
                        </a:rPr>
                        <a:t>2011</a:t>
                      </a:r>
                      <a:endParaRPr lang="en-US"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a:effectLst/>
                        </a:rPr>
                        <a:t>0.3454</a:t>
                      </a:r>
                      <a:endParaRPr lang="en-US"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0.1240</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a:effectLst/>
                        </a:rPr>
                        <a:t>0.4694</a:t>
                      </a:r>
                      <a:endParaRPr lang="en-US"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199656">
                <a:tc>
                  <a:txBody>
                    <a:bodyPr/>
                    <a:lstStyle/>
                    <a:p>
                      <a:pPr marL="0" marR="0" algn="ctr">
                        <a:lnSpc>
                          <a:spcPct val="115000"/>
                        </a:lnSpc>
                        <a:spcBef>
                          <a:spcPts val="0"/>
                        </a:spcBef>
                        <a:spcAft>
                          <a:spcPts val="0"/>
                        </a:spcAft>
                      </a:pPr>
                      <a:r>
                        <a:rPr lang="en-US" sz="1200">
                          <a:effectLst/>
                        </a:rPr>
                        <a:t>2010</a:t>
                      </a:r>
                      <a:endParaRPr lang="en-US"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200">
                          <a:effectLst/>
                        </a:rPr>
                        <a:t>0.3134</a:t>
                      </a:r>
                      <a:endParaRPr lang="en-US"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200" dirty="0">
                          <a:effectLst/>
                        </a:rPr>
                        <a:t>0.1326</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200" dirty="0">
                          <a:effectLst/>
                        </a:rPr>
                        <a:t>0.4460</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199656">
                <a:tc>
                  <a:txBody>
                    <a:bodyPr/>
                    <a:lstStyle/>
                    <a:p>
                      <a:pPr marL="0" marR="0" algn="ctr">
                        <a:lnSpc>
                          <a:spcPct val="115000"/>
                        </a:lnSpc>
                        <a:spcBef>
                          <a:spcPts val="0"/>
                        </a:spcBef>
                        <a:spcAft>
                          <a:spcPts val="0"/>
                        </a:spcAft>
                      </a:pPr>
                      <a:r>
                        <a:rPr lang="en-US" sz="1200">
                          <a:effectLst/>
                        </a:rPr>
                        <a:t>2009</a:t>
                      </a:r>
                      <a:endParaRPr lang="en-US"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200" dirty="0">
                          <a:effectLst/>
                        </a:rPr>
                        <a:t>0.2880</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200" dirty="0">
                          <a:effectLst/>
                        </a:rPr>
                        <a:t>0.2197</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200" dirty="0">
                          <a:effectLst/>
                        </a:rPr>
                        <a:t>0.5077</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74F212C2-084C-AA79-FC03-425FCD5D3EC1}"/>
              </a:ext>
            </a:extLst>
          </p:cNvPr>
          <p:cNvSpPr txBox="1"/>
          <p:nvPr/>
        </p:nvSpPr>
        <p:spPr>
          <a:xfrm>
            <a:off x="48045" y="5342225"/>
            <a:ext cx="3390352"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Tax Rate Range over last 14 years:</a:t>
            </a:r>
          </a:p>
          <a:p>
            <a:pPr algn="ctr"/>
            <a:r>
              <a:rPr lang="en-US" sz="1600" dirty="0">
                <a:latin typeface="Arial" panose="020B0604020202020204" pitchFamily="34" charset="0"/>
                <a:cs typeface="Arial" panose="020B0604020202020204" pitchFamily="34" charset="0"/>
              </a:rPr>
              <a:t>.4441 - .5303</a:t>
            </a:r>
          </a:p>
        </p:txBody>
      </p:sp>
      <p:graphicFrame>
        <p:nvGraphicFramePr>
          <p:cNvPr id="7" name="Table 7">
            <a:extLst>
              <a:ext uri="{FF2B5EF4-FFF2-40B4-BE49-F238E27FC236}">
                <a16:creationId xmlns:a16="http://schemas.microsoft.com/office/drawing/2014/main" id="{AE2173BA-9443-E8C3-B894-69410F55401C}"/>
              </a:ext>
            </a:extLst>
          </p:cNvPr>
          <p:cNvGraphicFramePr>
            <a:graphicFrameLocks noGrp="1"/>
          </p:cNvGraphicFramePr>
          <p:nvPr>
            <p:extLst>
              <p:ext uri="{D42A27DB-BD31-4B8C-83A1-F6EECF244321}">
                <p14:modId xmlns:p14="http://schemas.microsoft.com/office/powerpoint/2010/main" val="2229938101"/>
              </p:ext>
            </p:extLst>
          </p:nvPr>
        </p:nvGraphicFramePr>
        <p:xfrm>
          <a:off x="4997789" y="4069235"/>
          <a:ext cx="2725050" cy="2712720"/>
        </p:xfrm>
        <a:graphic>
          <a:graphicData uri="http://schemas.openxmlformats.org/drawingml/2006/table">
            <a:tbl>
              <a:tblPr firstRow="1" bandRow="1">
                <a:tableStyleId>{5C22544A-7EE6-4342-B048-85BDC9FD1C3A}</a:tableStyleId>
              </a:tblPr>
              <a:tblGrid>
                <a:gridCol w="1362525">
                  <a:extLst>
                    <a:ext uri="{9D8B030D-6E8A-4147-A177-3AD203B41FA5}">
                      <a16:colId xmlns:a16="http://schemas.microsoft.com/office/drawing/2014/main" val="3246971662"/>
                    </a:ext>
                  </a:extLst>
                </a:gridCol>
                <a:gridCol w="1362525">
                  <a:extLst>
                    <a:ext uri="{9D8B030D-6E8A-4147-A177-3AD203B41FA5}">
                      <a16:colId xmlns:a16="http://schemas.microsoft.com/office/drawing/2014/main" val="24107248"/>
                    </a:ext>
                  </a:extLst>
                </a:gridCol>
              </a:tblGrid>
              <a:tr h="422438">
                <a:tc>
                  <a:txBody>
                    <a:bodyPr/>
                    <a:lstStyle/>
                    <a:p>
                      <a:pPr algn="ctr"/>
                      <a:r>
                        <a:rPr lang="en-US" sz="1200" dirty="0">
                          <a:latin typeface="Arial" panose="020B0604020202020204" pitchFamily="34" charset="0"/>
                          <a:cs typeface="Arial" panose="020B0604020202020204" pitchFamily="34" charset="0"/>
                        </a:rPr>
                        <a:t>City</a:t>
                      </a:r>
                    </a:p>
                  </a:txBody>
                  <a:tcPr>
                    <a:solidFill>
                      <a:schemeClr val="tx1">
                        <a:lumMod val="75000"/>
                        <a:lumOff val="25000"/>
                      </a:schemeClr>
                    </a:solidFill>
                  </a:tcPr>
                </a:tc>
                <a:tc>
                  <a:txBody>
                    <a:bodyPr/>
                    <a:lstStyle/>
                    <a:p>
                      <a:pPr algn="ctr"/>
                      <a:r>
                        <a:rPr lang="en-US" sz="1200" dirty="0">
                          <a:latin typeface="Arial" panose="020B0604020202020204" pitchFamily="34" charset="0"/>
                          <a:cs typeface="Arial" panose="020B0604020202020204" pitchFamily="34" charset="0"/>
                        </a:rPr>
                        <a:t>Proposed FY 25   Total Rate</a:t>
                      </a:r>
                    </a:p>
                  </a:txBody>
                  <a:tcPr>
                    <a:solidFill>
                      <a:schemeClr val="tx2">
                        <a:lumMod val="50000"/>
                      </a:schemeClr>
                    </a:solidFill>
                  </a:tcPr>
                </a:tc>
                <a:extLst>
                  <a:ext uri="{0D108BD9-81ED-4DB2-BD59-A6C34878D82A}">
                    <a16:rowId xmlns:a16="http://schemas.microsoft.com/office/drawing/2014/main" val="2466434431"/>
                  </a:ext>
                </a:extLst>
              </a:tr>
              <a:tr h="281625">
                <a:tc>
                  <a:txBody>
                    <a:bodyPr/>
                    <a:lstStyle/>
                    <a:p>
                      <a:r>
                        <a:rPr lang="en-US" sz="1400" dirty="0">
                          <a:latin typeface="Arial" panose="020B0604020202020204" pitchFamily="34" charset="0"/>
                          <a:cs typeface="Arial" panose="020B0604020202020204" pitchFamily="34" charset="0"/>
                        </a:rPr>
                        <a:t>Nolanville</a:t>
                      </a:r>
                    </a:p>
                  </a:txBody>
                  <a:tcPr>
                    <a:noFill/>
                  </a:tcPr>
                </a:tc>
                <a:tc>
                  <a:txBody>
                    <a:bodyPr/>
                    <a:lstStyle/>
                    <a:p>
                      <a:r>
                        <a:rPr lang="en-US" sz="1400" dirty="0">
                          <a:latin typeface="Arial" panose="020B0604020202020204" pitchFamily="34" charset="0"/>
                          <a:cs typeface="Arial" panose="020B0604020202020204" pitchFamily="34" charset="0"/>
                        </a:rPr>
                        <a:t>.5017</a:t>
                      </a:r>
                    </a:p>
                  </a:txBody>
                  <a:tcPr>
                    <a:solidFill>
                      <a:srgbClr val="FFFF00"/>
                    </a:solidFill>
                  </a:tcPr>
                </a:tc>
                <a:extLst>
                  <a:ext uri="{0D108BD9-81ED-4DB2-BD59-A6C34878D82A}">
                    <a16:rowId xmlns:a16="http://schemas.microsoft.com/office/drawing/2014/main" val="427787727"/>
                  </a:ext>
                </a:extLst>
              </a:tr>
              <a:tr h="478763">
                <a:tc>
                  <a:txBody>
                    <a:bodyPr/>
                    <a:lstStyle/>
                    <a:p>
                      <a:r>
                        <a:rPr lang="en-US" sz="1400" dirty="0">
                          <a:latin typeface="Arial" panose="020B0604020202020204" pitchFamily="34" charset="0"/>
                          <a:cs typeface="Arial" panose="020B0604020202020204" pitchFamily="34" charset="0"/>
                        </a:rPr>
                        <a:t>Harker Heights</a:t>
                      </a:r>
                    </a:p>
                  </a:txBody>
                  <a:tcPr>
                    <a:noFill/>
                  </a:tcPr>
                </a:tc>
                <a:tc>
                  <a:txBody>
                    <a:bodyPr/>
                    <a:lstStyle/>
                    <a:p>
                      <a:r>
                        <a:rPr lang="en-US" sz="1400" dirty="0">
                          <a:latin typeface="Arial" panose="020B0604020202020204" pitchFamily="34" charset="0"/>
                          <a:cs typeface="Arial" panose="020B0604020202020204" pitchFamily="34" charset="0"/>
                        </a:rPr>
                        <a:t>.5300</a:t>
                      </a:r>
                    </a:p>
                  </a:txBody>
                  <a:tcPr>
                    <a:solidFill>
                      <a:srgbClr val="FFFF00"/>
                    </a:solidFill>
                  </a:tcPr>
                </a:tc>
                <a:extLst>
                  <a:ext uri="{0D108BD9-81ED-4DB2-BD59-A6C34878D82A}">
                    <a16:rowId xmlns:a16="http://schemas.microsoft.com/office/drawing/2014/main" val="2128225184"/>
                  </a:ext>
                </a:extLst>
              </a:tr>
              <a:tr h="281625">
                <a:tc>
                  <a:txBody>
                    <a:bodyPr/>
                    <a:lstStyle/>
                    <a:p>
                      <a:r>
                        <a:rPr lang="en-US" sz="1400" dirty="0">
                          <a:latin typeface="Arial" panose="020B0604020202020204" pitchFamily="34" charset="0"/>
                          <a:cs typeface="Arial" panose="020B0604020202020204" pitchFamily="34" charset="0"/>
                        </a:rPr>
                        <a:t>Belton</a:t>
                      </a:r>
                    </a:p>
                  </a:txBody>
                  <a:tcPr>
                    <a:noFill/>
                  </a:tcPr>
                </a:tc>
                <a:tc>
                  <a:txBody>
                    <a:bodyPr/>
                    <a:lstStyle/>
                    <a:p>
                      <a:r>
                        <a:rPr lang="en-US" sz="1400" dirty="0">
                          <a:latin typeface="Arial" panose="020B0604020202020204" pitchFamily="34" charset="0"/>
                          <a:cs typeface="Arial" panose="020B0604020202020204" pitchFamily="34" charset="0"/>
                        </a:rPr>
                        <a:t>.5225</a:t>
                      </a:r>
                    </a:p>
                  </a:txBody>
                  <a:tcPr>
                    <a:solidFill>
                      <a:srgbClr val="FFFF00"/>
                    </a:solidFill>
                  </a:tcPr>
                </a:tc>
                <a:extLst>
                  <a:ext uri="{0D108BD9-81ED-4DB2-BD59-A6C34878D82A}">
                    <a16:rowId xmlns:a16="http://schemas.microsoft.com/office/drawing/2014/main" val="3566197644"/>
                  </a:ext>
                </a:extLst>
              </a:tr>
              <a:tr h="281625">
                <a:tc>
                  <a:txBody>
                    <a:bodyPr/>
                    <a:lstStyle/>
                    <a:p>
                      <a:r>
                        <a:rPr lang="en-US" sz="1400" dirty="0">
                          <a:latin typeface="Arial" panose="020B0604020202020204" pitchFamily="34" charset="0"/>
                          <a:cs typeface="Arial" panose="020B0604020202020204" pitchFamily="34" charset="0"/>
                        </a:rPr>
                        <a:t>Temple</a:t>
                      </a:r>
                    </a:p>
                  </a:txBody>
                  <a:tcPr>
                    <a:noFill/>
                  </a:tcPr>
                </a:tc>
                <a:tc>
                  <a:txBody>
                    <a:bodyPr/>
                    <a:lstStyle/>
                    <a:p>
                      <a:r>
                        <a:rPr lang="en-US" sz="1400" dirty="0">
                          <a:latin typeface="Arial" panose="020B0604020202020204" pitchFamily="34" charset="0"/>
                          <a:cs typeface="Arial" panose="020B0604020202020204" pitchFamily="34" charset="0"/>
                        </a:rPr>
                        <a:t>.6267</a:t>
                      </a:r>
                    </a:p>
                  </a:txBody>
                  <a:tcPr>
                    <a:solidFill>
                      <a:srgbClr val="FFFF00"/>
                    </a:solidFill>
                  </a:tcPr>
                </a:tc>
                <a:extLst>
                  <a:ext uri="{0D108BD9-81ED-4DB2-BD59-A6C34878D82A}">
                    <a16:rowId xmlns:a16="http://schemas.microsoft.com/office/drawing/2014/main" val="1733802331"/>
                  </a:ext>
                </a:extLst>
              </a:tr>
              <a:tr h="281625">
                <a:tc>
                  <a:txBody>
                    <a:bodyPr/>
                    <a:lstStyle/>
                    <a:p>
                      <a:r>
                        <a:rPr lang="en-US" sz="1400" dirty="0">
                          <a:latin typeface="Arial" panose="020B0604020202020204" pitchFamily="34" charset="0"/>
                          <a:cs typeface="Arial" panose="020B0604020202020204" pitchFamily="34" charset="0"/>
                        </a:rPr>
                        <a:t>Killeen</a:t>
                      </a:r>
                    </a:p>
                  </a:txBody>
                  <a:tcPr>
                    <a:noFill/>
                  </a:tcPr>
                </a:tc>
                <a:tc>
                  <a:txBody>
                    <a:bodyPr/>
                    <a:lstStyle/>
                    <a:p>
                      <a:r>
                        <a:rPr lang="en-US" sz="1400" dirty="0">
                          <a:latin typeface="Arial" panose="020B0604020202020204" pitchFamily="34" charset="0"/>
                          <a:cs typeface="Arial" panose="020B0604020202020204" pitchFamily="34" charset="0"/>
                        </a:rPr>
                        <a:t>.6573</a:t>
                      </a:r>
                    </a:p>
                  </a:txBody>
                  <a:tcPr>
                    <a:solidFill>
                      <a:srgbClr val="FFFF00"/>
                    </a:solidFill>
                  </a:tcPr>
                </a:tc>
                <a:extLst>
                  <a:ext uri="{0D108BD9-81ED-4DB2-BD59-A6C34878D82A}">
                    <a16:rowId xmlns:a16="http://schemas.microsoft.com/office/drawing/2014/main" val="2464371814"/>
                  </a:ext>
                </a:extLst>
              </a:tr>
              <a:tr h="478763">
                <a:tc>
                  <a:txBody>
                    <a:bodyPr/>
                    <a:lstStyle/>
                    <a:p>
                      <a:r>
                        <a:rPr lang="en-US" sz="1400" dirty="0">
                          <a:latin typeface="Arial" panose="020B0604020202020204" pitchFamily="34" charset="0"/>
                          <a:cs typeface="Arial" panose="020B0604020202020204" pitchFamily="34" charset="0"/>
                        </a:rPr>
                        <a:t>Copperas Cove</a:t>
                      </a:r>
                    </a:p>
                  </a:txBody>
                  <a:tcPr>
                    <a:noFill/>
                  </a:tcPr>
                </a:tc>
                <a:tc>
                  <a:txBody>
                    <a:bodyPr/>
                    <a:lstStyle/>
                    <a:p>
                      <a:r>
                        <a:rPr lang="en-US" sz="1400">
                          <a:latin typeface="Arial" panose="020B0604020202020204" pitchFamily="34" charset="0"/>
                          <a:cs typeface="Arial" panose="020B0604020202020204" pitchFamily="34" charset="0"/>
                        </a:rPr>
                        <a:t>.6610</a:t>
                      </a:r>
                      <a:endParaRPr lang="en-US" sz="1400" dirty="0">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3934274885"/>
                  </a:ext>
                </a:extLst>
              </a:tr>
            </a:tbl>
          </a:graphicData>
        </a:graphic>
      </p:graphicFrame>
      <p:sp>
        <p:nvSpPr>
          <p:cNvPr id="8" name="TextBox 7">
            <a:extLst>
              <a:ext uri="{FF2B5EF4-FFF2-40B4-BE49-F238E27FC236}">
                <a16:creationId xmlns:a16="http://schemas.microsoft.com/office/drawing/2014/main" id="{ACF5F7F3-4175-FBAA-1F53-973D98922840}"/>
              </a:ext>
            </a:extLst>
          </p:cNvPr>
          <p:cNvSpPr txBox="1"/>
          <p:nvPr/>
        </p:nvSpPr>
        <p:spPr>
          <a:xfrm>
            <a:off x="3487258" y="4069235"/>
            <a:ext cx="1412809" cy="2723823"/>
          </a:xfrm>
          <a:prstGeom prst="rect">
            <a:avLst/>
          </a:prstGeom>
          <a:solidFill>
            <a:schemeClr val="tx2">
              <a:lumMod val="20000"/>
              <a:lumOff val="80000"/>
            </a:schemeClr>
          </a:solidFill>
        </p:spPr>
        <p:txBody>
          <a:bodyPr wrap="square" rtlCol="0">
            <a:spAutoFit/>
          </a:bodyPr>
          <a:lstStyle/>
          <a:p>
            <a:r>
              <a:rPr lang="en-US" sz="1600" dirty="0">
                <a:latin typeface="Arial" panose="020B0604020202020204" pitchFamily="34" charset="0"/>
                <a:cs typeface="Arial" panose="020B0604020202020204" pitchFamily="34" charset="0"/>
              </a:rPr>
              <a:t>Tax Rate Comparisons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Neighboring Cities</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F82DB55-F4C7-5D03-C48E-CC5261DF0610}"/>
              </a:ext>
            </a:extLst>
          </p:cNvPr>
          <p:cNvPicPr>
            <a:picLocks noChangeAspect="1"/>
          </p:cNvPicPr>
          <p:nvPr/>
        </p:nvPicPr>
        <p:blipFill rotWithShape="1">
          <a:blip r:embed="rId2"/>
          <a:srcRect t="30414" b="32889"/>
          <a:stretch/>
        </p:blipFill>
        <p:spPr>
          <a:xfrm>
            <a:off x="681732" y="0"/>
            <a:ext cx="2040527" cy="748818"/>
          </a:xfrm>
          <a:prstGeom prst="rect">
            <a:avLst/>
          </a:prstGeom>
        </p:spPr>
      </p:pic>
      <p:sp>
        <p:nvSpPr>
          <p:cNvPr id="11" name="TextBox 10">
            <a:extLst>
              <a:ext uri="{FF2B5EF4-FFF2-40B4-BE49-F238E27FC236}">
                <a16:creationId xmlns:a16="http://schemas.microsoft.com/office/drawing/2014/main" id="{1A71B07D-55DD-784F-08F8-459EFB659B06}"/>
              </a:ext>
            </a:extLst>
          </p:cNvPr>
          <p:cNvSpPr txBox="1"/>
          <p:nvPr/>
        </p:nvSpPr>
        <p:spPr>
          <a:xfrm>
            <a:off x="7820561" y="4062061"/>
            <a:ext cx="4101538" cy="1384995"/>
          </a:xfrm>
          <a:prstGeom prst="rect">
            <a:avLst/>
          </a:prstGeom>
          <a:noFill/>
        </p:spPr>
        <p:txBody>
          <a:bodyPr wrap="square">
            <a:spAutoFit/>
          </a:bodyPr>
          <a:lstStyle/>
          <a:p>
            <a:pPr marL="0" indent="0">
              <a:buNone/>
            </a:pPr>
            <a:r>
              <a:rPr lang="en-US" sz="1400" dirty="0">
                <a:solidFill>
                  <a:srgbClr val="000000"/>
                </a:solidFill>
                <a:effectLst/>
                <a:ea typeface="Calibri" panose="020F0502020204030204" pitchFamily="34" charset="0"/>
              </a:rPr>
              <a:t>"This budget will raise more revenue from property taxes than last year's budget by an amount of </a:t>
            </a:r>
            <a:r>
              <a:rPr lang="en-US" sz="1400" dirty="0">
                <a:solidFill>
                  <a:srgbClr val="000000"/>
                </a:solidFill>
                <a:ea typeface="Calibri" panose="020F0502020204030204" pitchFamily="34" charset="0"/>
              </a:rPr>
              <a:t>$</a:t>
            </a:r>
            <a:r>
              <a:rPr lang="en-US" sz="1400" dirty="0">
                <a:solidFill>
                  <a:schemeClr val="tx1"/>
                </a:solidFill>
                <a:cs typeface="Arial" panose="020B0604020202020204" pitchFamily="34" charset="0"/>
              </a:rPr>
              <a:t>249,660</a:t>
            </a:r>
            <a:r>
              <a:rPr lang="en-US" sz="1400" dirty="0">
                <a:solidFill>
                  <a:srgbClr val="000000"/>
                </a:solidFill>
                <a:effectLst/>
                <a:ea typeface="Calibri" panose="020F0502020204030204" pitchFamily="34" charset="0"/>
              </a:rPr>
              <a:t>, which is a </a:t>
            </a:r>
            <a:r>
              <a:rPr lang="en-US" sz="1400" dirty="0">
                <a:solidFill>
                  <a:srgbClr val="000000"/>
                </a:solidFill>
                <a:ea typeface="Calibri" panose="020F0502020204030204" pitchFamily="34" charset="0"/>
              </a:rPr>
              <a:t>10.87%</a:t>
            </a:r>
            <a:r>
              <a:rPr lang="en-US" sz="1400" dirty="0">
                <a:solidFill>
                  <a:srgbClr val="000000"/>
                </a:solidFill>
                <a:effectLst/>
                <a:ea typeface="Calibri" panose="020F0502020204030204" pitchFamily="34" charset="0"/>
              </a:rPr>
              <a:t> percent increase from last year's budget.  The property tax revenue to be raised from new property added to the tax roll this year is $210,675."</a:t>
            </a:r>
            <a:endParaRPr lang="en-US" sz="1600" dirty="0"/>
          </a:p>
        </p:txBody>
      </p:sp>
      <p:sp>
        <p:nvSpPr>
          <p:cNvPr id="13" name="TextBox 12">
            <a:extLst>
              <a:ext uri="{FF2B5EF4-FFF2-40B4-BE49-F238E27FC236}">
                <a16:creationId xmlns:a16="http://schemas.microsoft.com/office/drawing/2014/main" id="{16FC5018-7C99-1BA5-346B-57C8ECA53081}"/>
              </a:ext>
            </a:extLst>
          </p:cNvPr>
          <p:cNvSpPr txBox="1"/>
          <p:nvPr/>
        </p:nvSpPr>
        <p:spPr>
          <a:xfrm>
            <a:off x="7952155" y="5596910"/>
            <a:ext cx="383834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This required statement compares the No New Revenue Amount to the proposed tax rate.  The next amount reflects the amount of that increase that is from new property. </a:t>
            </a:r>
          </a:p>
        </p:txBody>
      </p:sp>
    </p:spTree>
    <p:extLst>
      <p:ext uri="{BB962C8B-B14F-4D97-AF65-F5344CB8AC3E}">
        <p14:creationId xmlns:p14="http://schemas.microsoft.com/office/powerpoint/2010/main" val="429463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7CF516-9281-99B5-2E35-43909457B643}"/>
              </a:ext>
            </a:extLst>
          </p:cNvPr>
          <p:cNvSpPr>
            <a:spLocks noGrp="1"/>
          </p:cNvSpPr>
          <p:nvPr>
            <p:ph idx="1"/>
          </p:nvPr>
        </p:nvSpPr>
        <p:spPr>
          <a:xfrm>
            <a:off x="3522134" y="3649133"/>
            <a:ext cx="8170334" cy="5120640"/>
          </a:xfrm>
        </p:spPr>
        <p:txBody>
          <a:bodyPr/>
          <a:lstStyle/>
          <a:p>
            <a:r>
              <a:rPr lang="en-US" dirty="0"/>
              <a:t>Record vote on tax rate adoption ordinance. The motion to adopt a tax rate that exceeds the no-new revenue tax rate must be made precisely as follows: “I move that the property tax rate be increased by the adoption of a tax rate of .5017, which is effectively a 4.98% percent increase in the tax rate.” </a:t>
            </a:r>
          </a:p>
          <a:p>
            <a:endParaRPr lang="en-US" dirty="0"/>
          </a:p>
        </p:txBody>
      </p:sp>
      <p:sp>
        <p:nvSpPr>
          <p:cNvPr id="25" name="TextBox 24">
            <a:extLst>
              <a:ext uri="{FF2B5EF4-FFF2-40B4-BE49-F238E27FC236}">
                <a16:creationId xmlns:a16="http://schemas.microsoft.com/office/drawing/2014/main" id="{B875342B-D317-CCB5-4E06-F28309DD0C20}"/>
              </a:ext>
            </a:extLst>
          </p:cNvPr>
          <p:cNvSpPr txBox="1"/>
          <p:nvPr/>
        </p:nvSpPr>
        <p:spPr>
          <a:xfrm>
            <a:off x="5494866" y="150819"/>
            <a:ext cx="3818467" cy="4462760"/>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2024 CERTIFIED TAX ROLL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SUMMARY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202</a:t>
            </a:r>
            <a:r>
              <a:rPr lang="en-US" dirty="0">
                <a:solidFill>
                  <a:srgbClr val="000000"/>
                </a:solidFill>
                <a:latin typeface="Corbel" panose="020B0503020204020204"/>
              </a:rPr>
              <a:t>4</a:t>
            </a: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 Taxable Value: $574,382,224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Last Year Taxable Value: $</a:t>
            </a:r>
            <a:r>
              <a:rPr lang="en-US" sz="1100" dirty="0">
                <a:solidFill>
                  <a:srgbClr val="000000"/>
                </a:solidFill>
                <a:latin typeface="Corbel" panose="020B0503020204020204"/>
              </a:rPr>
              <a:t>492,338,542</a:t>
            </a:r>
            <a:endPar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2024 Total New Improvements: $42,060,303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-New Loses: $11,508,687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Last Year Total New Improvements: $</a:t>
            </a:r>
            <a:r>
              <a:rPr lang="en-US" sz="1400" dirty="0">
                <a:solidFill>
                  <a:srgbClr val="000000"/>
                </a:solidFill>
                <a:latin typeface="Corbel" panose="020B0503020204020204"/>
              </a:rPr>
              <a:t>51,368,614</a:t>
            </a:r>
            <a:endPar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-New Loses: $</a:t>
            </a:r>
            <a:r>
              <a:rPr lang="en-US" sz="1200" dirty="0">
                <a:solidFill>
                  <a:srgbClr val="000000"/>
                </a:solidFill>
                <a:latin typeface="Corbel" panose="020B0503020204020204"/>
              </a:rPr>
              <a:t>6,776,182</a:t>
            </a:r>
            <a:endPar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orbel" panose="020B0503020204020204"/>
                <a:ea typeface="+mn-ea"/>
                <a:cs typeface="+mn-cs"/>
              </a:rPr>
              <a:t>2024  Adjusted Values Taxable: $508,696,976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	2023 Adjusted Value:        $456,578,012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orbel" panose="020B0503020204020204"/>
              </a:rPr>
              <a:t>	</a:t>
            </a: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2022 Adjusted Value:       $376,691,128</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orbel" panose="020B0503020204020204"/>
              </a:rPr>
              <a:t>	</a:t>
            </a: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2021 Adjusted Value:       $302,501,542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	2020 Adjusted Value:       $253,092,964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6" name="TextBox 25">
            <a:extLst>
              <a:ext uri="{FF2B5EF4-FFF2-40B4-BE49-F238E27FC236}">
                <a16:creationId xmlns:a16="http://schemas.microsoft.com/office/drawing/2014/main" id="{4EF57898-AA8B-5B88-A043-E3AFF702DB20}"/>
              </a:ext>
            </a:extLst>
          </p:cNvPr>
          <p:cNvSpPr txBox="1"/>
          <p:nvPr/>
        </p:nvSpPr>
        <p:spPr>
          <a:xfrm>
            <a:off x="5494866" y="4314935"/>
            <a:ext cx="3818466" cy="923330"/>
          </a:xfrm>
          <a:prstGeom prst="rect">
            <a:avLst/>
          </a:prstGeom>
          <a:solidFill>
            <a:schemeClr val="bg2"/>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2024 Total Exemptions: $220,385,434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Last Year Total Exemptions:  $</a:t>
            </a:r>
            <a:r>
              <a:rPr lang="en-US" sz="1400" dirty="0">
                <a:solidFill>
                  <a:srgbClr val="000000"/>
                </a:solidFill>
                <a:latin typeface="Corbel" panose="020B0503020204020204"/>
              </a:rPr>
              <a:t>177,733,530</a:t>
            </a:r>
            <a:endPar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2" name="Picture 1">
            <a:extLst>
              <a:ext uri="{FF2B5EF4-FFF2-40B4-BE49-F238E27FC236}">
                <a16:creationId xmlns:a16="http://schemas.microsoft.com/office/drawing/2014/main" id="{CA93A494-3FF2-F1A6-E41E-43892E04FD1F}"/>
              </a:ext>
            </a:extLst>
          </p:cNvPr>
          <p:cNvPicPr>
            <a:picLocks noChangeAspect="1"/>
          </p:cNvPicPr>
          <p:nvPr/>
        </p:nvPicPr>
        <p:blipFill>
          <a:blip r:embed="rId2"/>
          <a:stretch>
            <a:fillRect/>
          </a:stretch>
        </p:blipFill>
        <p:spPr>
          <a:xfrm>
            <a:off x="-1" y="2177949"/>
            <a:ext cx="3431020" cy="1251051"/>
          </a:xfrm>
          <a:prstGeom prst="rect">
            <a:avLst/>
          </a:prstGeom>
        </p:spPr>
      </p:pic>
      <p:sp>
        <p:nvSpPr>
          <p:cNvPr id="7" name="TextBox 6">
            <a:extLst>
              <a:ext uri="{FF2B5EF4-FFF2-40B4-BE49-F238E27FC236}">
                <a16:creationId xmlns:a16="http://schemas.microsoft.com/office/drawing/2014/main" id="{9FD0A155-FAB2-C0C7-E051-27532D6D0E4C}"/>
              </a:ext>
            </a:extLst>
          </p:cNvPr>
          <p:cNvSpPr txBox="1"/>
          <p:nvPr/>
        </p:nvSpPr>
        <p:spPr>
          <a:xfrm>
            <a:off x="683635" y="4915099"/>
            <a:ext cx="2063749" cy="646331"/>
          </a:xfrm>
          <a:prstGeom prst="rect">
            <a:avLst/>
          </a:prstGeom>
          <a:noFill/>
        </p:spPr>
        <p:txBody>
          <a:bodyPr wrap="square">
            <a:spAutoFit/>
          </a:bodyPr>
          <a:lstStyle/>
          <a:p>
            <a:r>
              <a:rPr lang="en-US" dirty="0"/>
              <a:t>NNR Rate: .4779</a:t>
            </a:r>
          </a:p>
          <a:p>
            <a:r>
              <a:rPr lang="en-US" dirty="0"/>
              <a:t>Proposed: .5017</a:t>
            </a:r>
          </a:p>
        </p:txBody>
      </p:sp>
    </p:spTree>
    <p:extLst>
      <p:ext uri="{BB962C8B-B14F-4D97-AF65-F5344CB8AC3E}">
        <p14:creationId xmlns:p14="http://schemas.microsoft.com/office/powerpoint/2010/main" val="345397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F99020-0679-4CC3-A3E1-320C98542BDD}"/>
              </a:ext>
            </a:extLst>
          </p:cNvPr>
          <p:cNvSpPr txBox="1">
            <a:spLocks/>
          </p:cNvSpPr>
          <p:nvPr/>
        </p:nvSpPr>
        <p:spPr>
          <a:xfrm>
            <a:off x="2928489" y="146590"/>
            <a:ext cx="7958331"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dirty="0">
                <a:ln>
                  <a:noFill/>
                </a:ln>
                <a:solidFill>
                  <a:srgbClr val="000000"/>
                </a:solidFill>
                <a:effectLst/>
                <a:uLnTx/>
                <a:uFillTx/>
                <a:latin typeface="Corbel" panose="020B0503020204020204"/>
                <a:ea typeface="+mj-ea"/>
                <a:cs typeface="+mj-cs"/>
              </a:rPr>
              <a:t>PERSONNEL PRIORITIES </a:t>
            </a:r>
          </a:p>
        </p:txBody>
      </p:sp>
      <p:graphicFrame>
        <p:nvGraphicFramePr>
          <p:cNvPr id="3" name="Table 2">
            <a:extLst>
              <a:ext uri="{FF2B5EF4-FFF2-40B4-BE49-F238E27FC236}">
                <a16:creationId xmlns:a16="http://schemas.microsoft.com/office/drawing/2014/main" id="{A19BB3A2-6C0A-4554-92BB-C2DE55594145}"/>
              </a:ext>
            </a:extLst>
          </p:cNvPr>
          <p:cNvGraphicFramePr>
            <a:graphicFrameLocks noGrp="1"/>
          </p:cNvGraphicFramePr>
          <p:nvPr>
            <p:extLst>
              <p:ext uri="{D42A27DB-BD31-4B8C-83A1-F6EECF244321}">
                <p14:modId xmlns:p14="http://schemas.microsoft.com/office/powerpoint/2010/main" val="2329525083"/>
              </p:ext>
            </p:extLst>
          </p:nvPr>
        </p:nvGraphicFramePr>
        <p:xfrm>
          <a:off x="1082588" y="848068"/>
          <a:ext cx="6689810" cy="4393146"/>
        </p:xfrm>
        <a:graphic>
          <a:graphicData uri="http://schemas.openxmlformats.org/drawingml/2006/table">
            <a:tbl>
              <a:tblPr firstRow="1" firstCol="1" bandRow="1">
                <a:tableStyleId>{073A0DAA-6AF3-43AB-8588-CEC1D06C72B9}</a:tableStyleId>
              </a:tblPr>
              <a:tblGrid>
                <a:gridCol w="1436105">
                  <a:extLst>
                    <a:ext uri="{9D8B030D-6E8A-4147-A177-3AD203B41FA5}">
                      <a16:colId xmlns:a16="http://schemas.microsoft.com/office/drawing/2014/main" val="2598148551"/>
                    </a:ext>
                  </a:extLst>
                </a:gridCol>
                <a:gridCol w="639520">
                  <a:extLst>
                    <a:ext uri="{9D8B030D-6E8A-4147-A177-3AD203B41FA5}">
                      <a16:colId xmlns:a16="http://schemas.microsoft.com/office/drawing/2014/main" val="2012483145"/>
                    </a:ext>
                  </a:extLst>
                </a:gridCol>
                <a:gridCol w="640943">
                  <a:extLst>
                    <a:ext uri="{9D8B030D-6E8A-4147-A177-3AD203B41FA5}">
                      <a16:colId xmlns:a16="http://schemas.microsoft.com/office/drawing/2014/main" val="1075936481"/>
                    </a:ext>
                  </a:extLst>
                </a:gridCol>
                <a:gridCol w="662207">
                  <a:extLst>
                    <a:ext uri="{9D8B030D-6E8A-4147-A177-3AD203B41FA5}">
                      <a16:colId xmlns:a16="http://schemas.microsoft.com/office/drawing/2014/main" val="457953810"/>
                    </a:ext>
                  </a:extLst>
                </a:gridCol>
                <a:gridCol w="662207">
                  <a:extLst>
                    <a:ext uri="{9D8B030D-6E8A-4147-A177-3AD203B41FA5}">
                      <a16:colId xmlns:a16="http://schemas.microsoft.com/office/drawing/2014/main" val="1522367296"/>
                    </a:ext>
                  </a:extLst>
                </a:gridCol>
                <a:gridCol w="662207">
                  <a:extLst>
                    <a:ext uri="{9D8B030D-6E8A-4147-A177-3AD203B41FA5}">
                      <a16:colId xmlns:a16="http://schemas.microsoft.com/office/drawing/2014/main" val="2241813208"/>
                    </a:ext>
                  </a:extLst>
                </a:gridCol>
                <a:gridCol w="662207">
                  <a:extLst>
                    <a:ext uri="{9D8B030D-6E8A-4147-A177-3AD203B41FA5}">
                      <a16:colId xmlns:a16="http://schemas.microsoft.com/office/drawing/2014/main" val="2871576561"/>
                    </a:ext>
                  </a:extLst>
                </a:gridCol>
                <a:gridCol w="662207">
                  <a:extLst>
                    <a:ext uri="{9D8B030D-6E8A-4147-A177-3AD203B41FA5}">
                      <a16:colId xmlns:a16="http://schemas.microsoft.com/office/drawing/2014/main" val="1690428370"/>
                    </a:ext>
                  </a:extLst>
                </a:gridCol>
                <a:gridCol w="662207">
                  <a:extLst>
                    <a:ext uri="{9D8B030D-6E8A-4147-A177-3AD203B41FA5}">
                      <a16:colId xmlns:a16="http://schemas.microsoft.com/office/drawing/2014/main" val="2364923308"/>
                    </a:ext>
                  </a:extLst>
                </a:gridCol>
              </a:tblGrid>
              <a:tr h="540043">
                <a:tc>
                  <a:txBody>
                    <a:bodyPr/>
                    <a:lstStyle/>
                    <a:p>
                      <a:pPr marL="0" marR="0" algn="ctr">
                        <a:lnSpc>
                          <a:spcPct val="115000"/>
                        </a:lnSpc>
                        <a:spcBef>
                          <a:spcPts val="0"/>
                        </a:spcBef>
                        <a:spcAft>
                          <a:spcPts val="0"/>
                        </a:spcAft>
                      </a:pPr>
                      <a:r>
                        <a:rPr lang="en-US" sz="1400" dirty="0">
                          <a:effectLst/>
                          <a:latin typeface="+mj-lt"/>
                        </a:rPr>
                        <a:t>Personnel</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mj-lt"/>
                        </a:rPr>
                        <a:t>2017-2018</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mj-lt"/>
                        </a:rPr>
                        <a:t>2018-2019</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mj-lt"/>
                        </a:rPr>
                        <a:t>2019-2020</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mj-lt"/>
                        </a:rPr>
                        <a:t>2020-2021</a:t>
                      </a:r>
                      <a:endParaRPr lang="en-US" sz="1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latin typeface="+mj-lt"/>
                          <a:ea typeface="Times New Roman" panose="02020603050405020304" pitchFamily="18" charset="0"/>
                          <a:cs typeface="Times New Roman" panose="02020603050405020304" pitchFamily="18" charset="0"/>
                        </a:rPr>
                        <a:t>2021-2022</a:t>
                      </a:r>
                    </a:p>
                  </a:txBody>
                  <a:tcPr marL="68580" marR="68580" marT="0" marB="0"/>
                </a:tc>
                <a:tc>
                  <a:txBody>
                    <a:bodyPr/>
                    <a:lstStyle/>
                    <a:p>
                      <a:pPr marL="0" marR="0" algn="ctr">
                        <a:lnSpc>
                          <a:spcPct val="115000"/>
                        </a:lnSpc>
                        <a:spcBef>
                          <a:spcPts val="0"/>
                        </a:spcBef>
                        <a:spcAft>
                          <a:spcPts val="0"/>
                        </a:spcAft>
                      </a:pPr>
                      <a:r>
                        <a:rPr lang="en-US" sz="1400" b="1" dirty="0">
                          <a:effectLst/>
                          <a:latin typeface="+mj-lt"/>
                          <a:ea typeface="Times New Roman" panose="02020603050405020304" pitchFamily="18" charset="0"/>
                          <a:cs typeface="Times New Roman" panose="02020603050405020304" pitchFamily="18" charset="0"/>
                        </a:rPr>
                        <a:t>2022-2023</a:t>
                      </a:r>
                    </a:p>
                  </a:txBody>
                  <a:tcPr marL="68580" marR="68580" marT="0" marB="0"/>
                </a:tc>
                <a:tc>
                  <a:txBody>
                    <a:bodyPr/>
                    <a:lstStyle/>
                    <a:p>
                      <a:pPr marL="0" marR="0" algn="ctr">
                        <a:lnSpc>
                          <a:spcPct val="115000"/>
                        </a:lnSpc>
                        <a:spcBef>
                          <a:spcPts val="0"/>
                        </a:spcBef>
                        <a:spcAft>
                          <a:spcPts val="0"/>
                        </a:spcAft>
                      </a:pPr>
                      <a:r>
                        <a:rPr lang="en-US" sz="1400" b="1" dirty="0">
                          <a:effectLst/>
                          <a:latin typeface="+mj-lt"/>
                          <a:ea typeface="Times New Roman" panose="02020603050405020304" pitchFamily="18" charset="0"/>
                          <a:cs typeface="Times New Roman" panose="02020603050405020304" pitchFamily="18" charset="0"/>
                        </a:rPr>
                        <a:t>2023-2024</a:t>
                      </a:r>
                    </a:p>
                  </a:txBody>
                  <a:tcPr marL="68580" marR="68580" marT="0" marB="0"/>
                </a:tc>
                <a:tc>
                  <a:txBody>
                    <a:bodyPr/>
                    <a:lstStyle/>
                    <a:p>
                      <a:pPr marL="0" marR="0" algn="ctr">
                        <a:lnSpc>
                          <a:spcPct val="115000"/>
                        </a:lnSpc>
                        <a:spcBef>
                          <a:spcPts val="0"/>
                        </a:spcBef>
                        <a:spcAft>
                          <a:spcPts val="0"/>
                        </a:spcAft>
                      </a:pPr>
                      <a:r>
                        <a:rPr lang="en-US" sz="1400" b="1" dirty="0">
                          <a:effectLst/>
                          <a:latin typeface="+mj-lt"/>
                          <a:ea typeface="Times New Roman" panose="02020603050405020304" pitchFamily="18" charset="0"/>
                          <a:cs typeface="Times New Roman" panose="02020603050405020304" pitchFamily="18" charset="0"/>
                        </a:rPr>
                        <a:t>2024-2025</a:t>
                      </a:r>
                    </a:p>
                  </a:txBody>
                  <a:tcPr marL="68580" marR="68580" marT="0" marB="0"/>
                </a:tc>
                <a:extLst>
                  <a:ext uri="{0D108BD9-81ED-4DB2-BD59-A6C34878D82A}">
                    <a16:rowId xmlns:a16="http://schemas.microsoft.com/office/drawing/2014/main" val="945762177"/>
                  </a:ext>
                </a:extLst>
              </a:tr>
              <a:tr h="215553">
                <a:tc>
                  <a:txBody>
                    <a:bodyPr/>
                    <a:lstStyle/>
                    <a:p>
                      <a:pPr marL="0" marR="0" algn="ctr">
                        <a:lnSpc>
                          <a:spcPct val="115000"/>
                        </a:lnSpc>
                        <a:spcBef>
                          <a:spcPts val="0"/>
                        </a:spcBef>
                        <a:spcAft>
                          <a:spcPts val="0"/>
                        </a:spcAft>
                      </a:pPr>
                      <a:r>
                        <a:rPr lang="en-US" sz="1050">
                          <a:effectLst/>
                          <a:latin typeface="+mj-lt"/>
                        </a:rPr>
                        <a:t>City Manager</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dirty="0">
                          <a:effectLst/>
                          <a:latin typeface="+mj-lt"/>
                        </a:rPr>
                        <a:t>1</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dirty="0">
                          <a:effectLst/>
                          <a:latin typeface="+mj-lt"/>
                        </a:rPr>
                        <a:t>1</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1</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rPr>
                        <a:t>1</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TBD</a:t>
                      </a:r>
                    </a:p>
                  </a:txBody>
                  <a:tcPr marL="68580" marR="68580" marT="0" marB="0"/>
                </a:tc>
                <a:extLst>
                  <a:ext uri="{0D108BD9-81ED-4DB2-BD59-A6C34878D82A}">
                    <a16:rowId xmlns:a16="http://schemas.microsoft.com/office/drawing/2014/main" val="3169788760"/>
                  </a:ext>
                </a:extLst>
              </a:tr>
              <a:tr h="215553">
                <a:tc>
                  <a:txBody>
                    <a:bodyPr/>
                    <a:lstStyle/>
                    <a:p>
                      <a:pPr marL="0" marR="0" algn="ctr">
                        <a:lnSpc>
                          <a:spcPct val="115000"/>
                        </a:lnSpc>
                        <a:spcBef>
                          <a:spcPts val="0"/>
                        </a:spcBef>
                        <a:spcAft>
                          <a:spcPts val="0"/>
                        </a:spcAft>
                      </a:pPr>
                      <a:r>
                        <a:rPr lang="en-US" sz="1050">
                          <a:effectLst/>
                          <a:latin typeface="+mj-lt"/>
                        </a:rPr>
                        <a:t>City Secretary</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1</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dirty="0">
                          <a:effectLst/>
                          <a:latin typeface="+mj-lt"/>
                        </a:rPr>
                        <a:t>1</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1</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rPr>
                        <a:t>1</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extLst>
                  <a:ext uri="{0D108BD9-81ED-4DB2-BD59-A6C34878D82A}">
                    <a16:rowId xmlns:a16="http://schemas.microsoft.com/office/drawing/2014/main" val="3321628902"/>
                  </a:ext>
                </a:extLst>
              </a:tr>
              <a:tr h="215553">
                <a:tc>
                  <a:txBody>
                    <a:bodyPr/>
                    <a:lstStyle/>
                    <a:p>
                      <a:pPr marL="0" marR="0" algn="ctr">
                        <a:lnSpc>
                          <a:spcPct val="115000"/>
                        </a:lnSpc>
                        <a:spcBef>
                          <a:spcPts val="0"/>
                        </a:spcBef>
                        <a:spcAft>
                          <a:spcPts val="0"/>
                        </a:spcAft>
                      </a:pPr>
                      <a:r>
                        <a:rPr lang="en-US" sz="1050">
                          <a:effectLst/>
                          <a:latin typeface="+mj-lt"/>
                        </a:rPr>
                        <a:t>Finance Director</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.5</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dirty="0">
                          <a:effectLst/>
                          <a:latin typeface="+mj-lt"/>
                        </a:rPr>
                        <a:t>*</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rPr>
                        <a:t>*</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1530880840"/>
                  </a:ext>
                </a:extLst>
              </a:tr>
              <a:tr h="215553">
                <a:tc>
                  <a:txBody>
                    <a:bodyPr/>
                    <a:lstStyle/>
                    <a:p>
                      <a:pPr marL="0" marR="0" algn="ctr">
                        <a:lnSpc>
                          <a:spcPct val="115000"/>
                        </a:lnSpc>
                        <a:spcBef>
                          <a:spcPts val="0"/>
                        </a:spcBef>
                        <a:spcAft>
                          <a:spcPts val="0"/>
                        </a:spcAft>
                      </a:pPr>
                      <a:r>
                        <a:rPr lang="en-US" sz="1050" dirty="0">
                          <a:effectLst/>
                          <a:latin typeface="+mj-lt"/>
                        </a:rPr>
                        <a:t>Admin. Assistant</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1</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dirty="0">
                          <a:effectLst/>
                          <a:latin typeface="+mj-lt"/>
                        </a:rPr>
                        <a:t>1</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1</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rPr>
                        <a:t>1</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2</a:t>
                      </a:r>
                    </a:p>
                  </a:txBody>
                  <a:tcPr marL="68580" marR="68580" marT="0" marB="0"/>
                </a:tc>
                <a:extLst>
                  <a:ext uri="{0D108BD9-81ED-4DB2-BD59-A6C34878D82A}">
                    <a16:rowId xmlns:a16="http://schemas.microsoft.com/office/drawing/2014/main" val="3565449886"/>
                  </a:ext>
                </a:extLst>
              </a:tr>
              <a:tr h="214758">
                <a:tc>
                  <a:txBody>
                    <a:bodyPr/>
                    <a:lstStyle/>
                    <a:p>
                      <a:pPr marL="0" marR="0" algn="ctr">
                        <a:lnSpc>
                          <a:spcPct val="115000"/>
                        </a:lnSpc>
                        <a:spcBef>
                          <a:spcPts val="0"/>
                        </a:spcBef>
                        <a:spcAft>
                          <a:spcPts val="0"/>
                        </a:spcAft>
                      </a:pPr>
                      <a:r>
                        <a:rPr lang="en-US" sz="1000" dirty="0">
                          <a:effectLst/>
                          <a:latin typeface="+mj-lt"/>
                          <a:ea typeface="Times New Roman" panose="02020603050405020304" pitchFamily="18" charset="0"/>
                          <a:cs typeface="Times New Roman" panose="02020603050405020304" pitchFamily="18" charset="0"/>
                        </a:rPr>
                        <a:t>Community Outreach</a:t>
                      </a:r>
                    </a:p>
                  </a:txBody>
                  <a:tcPr marL="68580" marR="68580" marT="0" marB="0"/>
                </a:tc>
                <a:tc>
                  <a:txBody>
                    <a:bodyPr/>
                    <a:lstStyle/>
                    <a:p>
                      <a:pPr marL="0" marR="0" algn="ctr">
                        <a:lnSpc>
                          <a:spcPct val="115000"/>
                        </a:lnSpc>
                        <a:spcBef>
                          <a:spcPts val="0"/>
                        </a:spcBef>
                        <a:spcAft>
                          <a:spcPts val="0"/>
                        </a:spcAft>
                      </a:pP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extLst>
                  <a:ext uri="{0D108BD9-81ED-4DB2-BD59-A6C34878D82A}">
                    <a16:rowId xmlns:a16="http://schemas.microsoft.com/office/drawing/2014/main" val="3647320056"/>
                  </a:ext>
                </a:extLst>
              </a:tr>
              <a:tr h="215553">
                <a:tc>
                  <a:txBody>
                    <a:bodyPr/>
                    <a:lstStyle/>
                    <a:p>
                      <a:pPr marL="0" marR="0" algn="ctr">
                        <a:lnSpc>
                          <a:spcPct val="115000"/>
                        </a:lnSpc>
                        <a:spcBef>
                          <a:spcPts val="0"/>
                        </a:spcBef>
                        <a:spcAft>
                          <a:spcPts val="0"/>
                        </a:spcAft>
                      </a:pPr>
                      <a:r>
                        <a:rPr lang="en-US" sz="1050" dirty="0">
                          <a:effectLst/>
                          <a:latin typeface="+mj-lt"/>
                        </a:rPr>
                        <a:t>Court Clerk</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1</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1</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1</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rPr>
                        <a:t>1</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extLst>
                  <a:ext uri="{0D108BD9-81ED-4DB2-BD59-A6C34878D82A}">
                    <a16:rowId xmlns:a16="http://schemas.microsoft.com/office/drawing/2014/main" val="120365100"/>
                  </a:ext>
                </a:extLst>
              </a:tr>
              <a:tr h="215553">
                <a:tc>
                  <a:txBody>
                    <a:bodyPr/>
                    <a:lstStyle/>
                    <a:p>
                      <a:pPr marL="0" marR="0" algn="ctr">
                        <a:lnSpc>
                          <a:spcPct val="115000"/>
                        </a:lnSpc>
                        <a:spcBef>
                          <a:spcPts val="0"/>
                        </a:spcBef>
                        <a:spcAft>
                          <a:spcPts val="0"/>
                        </a:spcAft>
                      </a:pPr>
                      <a:r>
                        <a:rPr lang="en-US" sz="1050">
                          <a:effectLst/>
                          <a:latin typeface="+mj-lt"/>
                        </a:rPr>
                        <a:t>Police Chief</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1</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1</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1</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rPr>
                        <a:t>1</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extLst>
                  <a:ext uri="{0D108BD9-81ED-4DB2-BD59-A6C34878D82A}">
                    <a16:rowId xmlns:a16="http://schemas.microsoft.com/office/drawing/2014/main" val="4220557768"/>
                  </a:ext>
                </a:extLst>
              </a:tr>
              <a:tr h="215553">
                <a:tc>
                  <a:txBody>
                    <a:bodyPr/>
                    <a:lstStyle/>
                    <a:p>
                      <a:pPr marL="0" marR="0" algn="ctr">
                        <a:lnSpc>
                          <a:spcPct val="115000"/>
                        </a:lnSpc>
                        <a:spcBef>
                          <a:spcPts val="0"/>
                        </a:spcBef>
                        <a:spcAft>
                          <a:spcPts val="0"/>
                        </a:spcAft>
                      </a:pPr>
                      <a:r>
                        <a:rPr lang="en-US" sz="1050" dirty="0">
                          <a:effectLst/>
                          <a:latin typeface="+mj-lt"/>
                        </a:rPr>
                        <a:t>Police Admin </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dirty="0">
                          <a:effectLst/>
                          <a:latin typeface="+mj-lt"/>
                        </a:rPr>
                        <a:t>0</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dirty="0">
                          <a:effectLst/>
                          <a:latin typeface="+mj-lt"/>
                        </a:rPr>
                        <a:t>*</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dirty="0">
                          <a:effectLst/>
                          <a:latin typeface="+mj-lt"/>
                        </a:rPr>
                        <a:t>1</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rPr>
                        <a:t>1</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extLst>
                  <a:ext uri="{0D108BD9-81ED-4DB2-BD59-A6C34878D82A}">
                    <a16:rowId xmlns:a16="http://schemas.microsoft.com/office/drawing/2014/main" val="410497659"/>
                  </a:ext>
                </a:extLst>
              </a:tr>
              <a:tr h="215553">
                <a:tc>
                  <a:txBody>
                    <a:bodyPr/>
                    <a:lstStyle/>
                    <a:p>
                      <a:pPr marL="0" marR="0" algn="ctr">
                        <a:lnSpc>
                          <a:spcPct val="115000"/>
                        </a:lnSpc>
                        <a:spcBef>
                          <a:spcPts val="0"/>
                        </a:spcBef>
                        <a:spcAft>
                          <a:spcPts val="0"/>
                        </a:spcAft>
                      </a:pPr>
                      <a:r>
                        <a:rPr lang="en-US" sz="1050" dirty="0">
                          <a:effectLst/>
                          <a:latin typeface="+mj-lt"/>
                        </a:rPr>
                        <a:t>Police Officers</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7</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8</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9</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9</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10</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10</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10</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10</a:t>
                      </a:r>
                    </a:p>
                  </a:txBody>
                  <a:tcPr marL="68580" marR="68580" marT="0" marB="0"/>
                </a:tc>
                <a:extLst>
                  <a:ext uri="{0D108BD9-81ED-4DB2-BD59-A6C34878D82A}">
                    <a16:rowId xmlns:a16="http://schemas.microsoft.com/office/drawing/2014/main" val="312048722"/>
                  </a:ext>
                </a:extLst>
              </a:tr>
              <a:tr h="215553">
                <a:tc>
                  <a:txBody>
                    <a:bodyPr/>
                    <a:lstStyle/>
                    <a:p>
                      <a:pPr marL="0" marR="0" algn="ctr">
                        <a:lnSpc>
                          <a:spcPct val="115000"/>
                        </a:lnSpc>
                        <a:spcBef>
                          <a:spcPts val="0"/>
                        </a:spcBef>
                        <a:spcAft>
                          <a:spcPts val="0"/>
                        </a:spcAft>
                      </a:pPr>
                      <a:r>
                        <a:rPr lang="en-US" sz="1050" dirty="0">
                          <a:effectLst/>
                          <a:latin typeface="+mj-lt"/>
                        </a:rPr>
                        <a:t>Public Works DR</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1</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1</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1</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rPr>
                        <a:t>1</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extLst>
                  <a:ext uri="{0D108BD9-81ED-4DB2-BD59-A6C34878D82A}">
                    <a16:rowId xmlns:a16="http://schemas.microsoft.com/office/drawing/2014/main" val="63720669"/>
                  </a:ext>
                </a:extLst>
              </a:tr>
              <a:tr h="215553">
                <a:tc>
                  <a:txBody>
                    <a:bodyPr/>
                    <a:lstStyle/>
                    <a:p>
                      <a:pPr marL="0" marR="0" algn="ctr">
                        <a:lnSpc>
                          <a:spcPct val="115000"/>
                        </a:lnSpc>
                        <a:spcBef>
                          <a:spcPts val="0"/>
                        </a:spcBef>
                        <a:spcAft>
                          <a:spcPts val="0"/>
                        </a:spcAft>
                      </a:pPr>
                      <a:r>
                        <a:rPr lang="en-US" sz="1050" dirty="0">
                          <a:effectLst/>
                          <a:latin typeface="+mj-lt"/>
                        </a:rPr>
                        <a:t>Public Works Labor</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dirty="0">
                          <a:effectLst/>
                          <a:latin typeface="+mj-lt"/>
                        </a:rPr>
                        <a:t>1</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dirty="0">
                          <a:effectLst/>
                          <a:latin typeface="+mj-lt"/>
                        </a:rPr>
                        <a:t>1</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dirty="0">
                          <a:effectLst/>
                          <a:latin typeface="+mj-lt"/>
                        </a:rPr>
                        <a:t>2</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rPr>
                        <a:t>2</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2</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3</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5</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4</a:t>
                      </a:r>
                    </a:p>
                  </a:txBody>
                  <a:tcPr marL="68580" marR="68580" marT="0" marB="0"/>
                </a:tc>
                <a:extLst>
                  <a:ext uri="{0D108BD9-81ED-4DB2-BD59-A6C34878D82A}">
                    <a16:rowId xmlns:a16="http://schemas.microsoft.com/office/drawing/2014/main" val="179612067"/>
                  </a:ext>
                </a:extLst>
              </a:tr>
              <a:tr h="215553">
                <a:tc>
                  <a:txBody>
                    <a:bodyPr/>
                    <a:lstStyle/>
                    <a:p>
                      <a:pPr marL="0" marR="0" algn="ctr">
                        <a:lnSpc>
                          <a:spcPct val="115000"/>
                        </a:lnSpc>
                        <a:spcBef>
                          <a:spcPts val="0"/>
                        </a:spcBef>
                        <a:spcAft>
                          <a:spcPts val="0"/>
                        </a:spcAft>
                      </a:pPr>
                      <a:r>
                        <a:rPr lang="en-US" sz="1000" dirty="0">
                          <a:effectLst/>
                          <a:latin typeface="+mj-lt"/>
                          <a:ea typeface="Times New Roman" panose="02020603050405020304" pitchFamily="18" charset="0"/>
                          <a:cs typeface="Times New Roman" panose="02020603050405020304" pitchFamily="18" charset="0"/>
                        </a:rPr>
                        <a:t>Planning Coordinator</a:t>
                      </a: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extLst>
                  <a:ext uri="{0D108BD9-81ED-4DB2-BD59-A6C34878D82A}">
                    <a16:rowId xmlns:a16="http://schemas.microsoft.com/office/drawing/2014/main" val="3055158457"/>
                  </a:ext>
                </a:extLst>
              </a:tr>
              <a:tr h="215553">
                <a:tc>
                  <a:txBody>
                    <a:bodyPr/>
                    <a:lstStyle/>
                    <a:p>
                      <a:pPr marL="0" marR="0" algn="ctr">
                        <a:lnSpc>
                          <a:spcPct val="115000"/>
                        </a:lnSpc>
                        <a:spcBef>
                          <a:spcPts val="0"/>
                        </a:spcBef>
                        <a:spcAft>
                          <a:spcPts val="0"/>
                        </a:spcAft>
                      </a:pPr>
                      <a:r>
                        <a:rPr lang="en-US" sz="1050" dirty="0">
                          <a:effectLst/>
                          <a:latin typeface="+mj-lt"/>
                        </a:rPr>
                        <a:t>Seasonal Labor</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dirty="0">
                          <a:effectLst/>
                          <a:latin typeface="+mj-lt"/>
                        </a:rPr>
                        <a:t>*</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dirty="0">
                          <a:effectLst/>
                          <a:latin typeface="+mj-lt"/>
                        </a:rPr>
                        <a:t>*</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dirty="0">
                          <a:effectLst/>
                          <a:latin typeface="+mj-lt"/>
                        </a:rPr>
                        <a:t>*</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338614041"/>
                  </a:ext>
                </a:extLst>
              </a:tr>
              <a:tr h="215553">
                <a:tc>
                  <a:txBody>
                    <a:bodyPr/>
                    <a:lstStyle/>
                    <a:p>
                      <a:pPr marL="0" marR="0" algn="ctr">
                        <a:lnSpc>
                          <a:spcPct val="115000"/>
                        </a:lnSpc>
                        <a:spcBef>
                          <a:spcPts val="0"/>
                        </a:spcBef>
                        <a:spcAft>
                          <a:spcPts val="0"/>
                        </a:spcAft>
                      </a:pPr>
                      <a:r>
                        <a:rPr lang="en-US" sz="1050" dirty="0">
                          <a:effectLst/>
                          <a:latin typeface="+mj-lt"/>
                          <a:ea typeface="Times New Roman" panose="02020603050405020304" pitchFamily="18" charset="0"/>
                          <a:cs typeface="Times New Roman" panose="02020603050405020304" pitchFamily="18" charset="0"/>
                        </a:rPr>
                        <a:t>Inspectors</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dirty="0">
                          <a:effectLst/>
                          <a:latin typeface="+mj-lt"/>
                        </a:rPr>
                        <a:t> </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a:effectLst/>
                          <a:latin typeface="+mj-lt"/>
                        </a:rPr>
                        <a:t>*</a:t>
                      </a:r>
                      <a:endParaRPr lang="en-US"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rPr>
                        <a:t>*</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3250518801"/>
                  </a:ext>
                </a:extLst>
              </a:tr>
              <a:tr h="215553">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Fire Chief</a:t>
                      </a: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1</a:t>
                      </a:r>
                    </a:p>
                  </a:txBody>
                  <a:tcPr marL="68580" marR="68580" marT="0" marB="0"/>
                </a:tc>
                <a:extLst>
                  <a:ext uri="{0D108BD9-81ED-4DB2-BD59-A6C34878D82A}">
                    <a16:rowId xmlns:a16="http://schemas.microsoft.com/office/drawing/2014/main" val="1056206461"/>
                  </a:ext>
                </a:extLst>
              </a:tr>
              <a:tr h="215553">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Fire Fighters</a:t>
                      </a: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a:t>
                      </a:r>
                    </a:p>
                  </a:txBody>
                  <a:tcPr marL="68580" marR="68580" marT="0" marB="0"/>
                </a:tc>
                <a:tc>
                  <a:txBody>
                    <a:bodyPr/>
                    <a:lstStyle/>
                    <a:p>
                      <a:pPr marL="0" marR="0" algn="ctr">
                        <a:lnSpc>
                          <a:spcPct val="115000"/>
                        </a:lnSpc>
                        <a:spcBef>
                          <a:spcPts val="0"/>
                        </a:spcBef>
                        <a:spcAft>
                          <a:spcPts val="0"/>
                        </a:spcAft>
                      </a:pPr>
                      <a:r>
                        <a:rPr lang="en-US" sz="1100" dirty="0">
                          <a:effectLst/>
                          <a:latin typeface="+mj-lt"/>
                          <a:ea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2800877128"/>
                  </a:ext>
                </a:extLst>
              </a:tr>
              <a:tr h="405050">
                <a:tc>
                  <a:txBody>
                    <a:bodyPr/>
                    <a:lstStyle/>
                    <a:p>
                      <a:pPr marL="0" marR="0" algn="ctr">
                        <a:lnSpc>
                          <a:spcPct val="115000"/>
                        </a:lnSpc>
                        <a:spcBef>
                          <a:spcPts val="0"/>
                        </a:spcBef>
                        <a:spcAft>
                          <a:spcPts val="0"/>
                        </a:spcAft>
                      </a:pPr>
                      <a:r>
                        <a:rPr lang="en-US" sz="1050" dirty="0">
                          <a:effectLst/>
                          <a:latin typeface="+mj-lt"/>
                        </a:rPr>
                        <a:t>Total Full Time Personnel</a:t>
                      </a:r>
                      <a:endParaRPr lang="en-US"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50" b="1" dirty="0">
                          <a:solidFill>
                            <a:schemeClr val="bg1"/>
                          </a:solidFill>
                          <a:effectLst/>
                          <a:latin typeface="+mj-lt"/>
                        </a:rPr>
                        <a:t>*15.5</a:t>
                      </a:r>
                      <a:endParaRPr lang="en-US" sz="1100" b="1"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050" b="1" dirty="0">
                          <a:solidFill>
                            <a:schemeClr val="bg1"/>
                          </a:solidFill>
                          <a:effectLst/>
                          <a:latin typeface="+mj-lt"/>
                        </a:rPr>
                        <a:t>*16</a:t>
                      </a:r>
                      <a:endParaRPr lang="en-US" sz="1100" b="1"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050" b="1" dirty="0">
                          <a:solidFill>
                            <a:schemeClr val="bg1"/>
                          </a:solidFill>
                          <a:effectLst/>
                          <a:latin typeface="+mj-lt"/>
                        </a:rPr>
                        <a:t>*18</a:t>
                      </a:r>
                      <a:endParaRPr lang="en-US" sz="1100" b="1"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100" b="1" dirty="0">
                          <a:solidFill>
                            <a:schemeClr val="bg1"/>
                          </a:solidFill>
                          <a:effectLst/>
                          <a:latin typeface="+mj-lt"/>
                          <a:ea typeface="Times New Roman" panose="02020603050405020304" pitchFamily="18" charset="0"/>
                          <a:cs typeface="Times New Roman" panose="02020603050405020304" pitchFamily="18" charset="0"/>
                        </a:rPr>
                        <a:t>*18</a:t>
                      </a: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100" b="1" dirty="0">
                          <a:solidFill>
                            <a:schemeClr val="bg1"/>
                          </a:solidFill>
                          <a:effectLst/>
                          <a:latin typeface="+mj-lt"/>
                          <a:ea typeface="Times New Roman" panose="02020603050405020304" pitchFamily="18" charset="0"/>
                          <a:cs typeface="Times New Roman" panose="02020603050405020304" pitchFamily="18" charset="0"/>
                        </a:rPr>
                        <a:t>*21</a:t>
                      </a: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100" b="1" dirty="0">
                          <a:solidFill>
                            <a:schemeClr val="bg1"/>
                          </a:solidFill>
                          <a:effectLst/>
                          <a:latin typeface="+mj-lt"/>
                          <a:ea typeface="Times New Roman" panose="02020603050405020304" pitchFamily="18" charset="0"/>
                          <a:cs typeface="Times New Roman" panose="02020603050405020304" pitchFamily="18" charset="0"/>
                        </a:rPr>
                        <a:t>*22</a:t>
                      </a: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100" b="1" dirty="0">
                          <a:solidFill>
                            <a:schemeClr val="bg1"/>
                          </a:solidFill>
                          <a:effectLst/>
                          <a:latin typeface="+mj-lt"/>
                          <a:ea typeface="Times New Roman" panose="02020603050405020304" pitchFamily="18" charset="0"/>
                          <a:cs typeface="Times New Roman" panose="02020603050405020304" pitchFamily="18" charset="0"/>
                        </a:rPr>
                        <a:t>*25</a:t>
                      </a: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100" b="1" kern="1200" dirty="0">
                          <a:solidFill>
                            <a:schemeClr val="bg1"/>
                          </a:solidFill>
                          <a:effectLst/>
                          <a:latin typeface="+mn-lt"/>
                          <a:ea typeface="Times New Roman" panose="02020603050405020304" pitchFamily="18" charset="0"/>
                          <a:cs typeface="Times New Roman" panose="02020603050405020304" pitchFamily="18" charset="0"/>
                        </a:rPr>
                        <a:t>*24</a:t>
                      </a:r>
                      <a:endParaRPr lang="en-US" sz="1100" dirty="0"/>
                    </a:p>
                  </a:txBody>
                  <a:tcPr marL="68580" marR="68580" marT="0" marB="0">
                    <a:solidFill>
                      <a:schemeClr val="tx1">
                        <a:lumMod val="50000"/>
                      </a:schemeClr>
                    </a:solidFill>
                  </a:tcPr>
                </a:tc>
                <a:extLst>
                  <a:ext uri="{0D108BD9-81ED-4DB2-BD59-A6C34878D82A}">
                    <a16:rowId xmlns:a16="http://schemas.microsoft.com/office/drawing/2014/main" val="3232203808"/>
                  </a:ext>
                </a:extLst>
              </a:tr>
            </a:tbl>
          </a:graphicData>
        </a:graphic>
      </p:graphicFrame>
      <p:sp>
        <p:nvSpPr>
          <p:cNvPr id="8" name="TextBox 7">
            <a:extLst>
              <a:ext uri="{FF2B5EF4-FFF2-40B4-BE49-F238E27FC236}">
                <a16:creationId xmlns:a16="http://schemas.microsoft.com/office/drawing/2014/main" id="{A20269F2-6B8C-46F4-A4F0-390F9B74F628}"/>
              </a:ext>
            </a:extLst>
          </p:cNvPr>
          <p:cNvSpPr txBox="1"/>
          <p:nvPr/>
        </p:nvSpPr>
        <p:spPr>
          <a:xfrm>
            <a:off x="400342" y="5241220"/>
            <a:ext cx="2918491" cy="646331"/>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schemeClr val="bg1"/>
                </a:solidFill>
                <a:effectLst/>
                <a:uLnTx/>
                <a:uFillTx/>
                <a:latin typeface="Corbel" panose="020B0503020204020204"/>
                <a:ea typeface="+mn-ea"/>
                <a:cs typeface="+mn-cs"/>
              </a:rPr>
              <a:t>*Part Time not counted in total,  personnel </a:t>
            </a:r>
          </a:p>
          <a:p>
            <a:pPr marR="0" lvl="0" algn="l" defTabSz="457200" rtl="0" eaLnBrk="1" fontAlgn="auto" latinLnBrk="0" hangingPunct="1">
              <a:lnSpc>
                <a:spcPct val="100000"/>
              </a:lnSpc>
              <a:spcBef>
                <a:spcPts val="0"/>
              </a:spcBef>
              <a:spcAft>
                <a:spcPts val="0"/>
              </a:spcAft>
              <a:buClrTx/>
              <a:buSzTx/>
              <a:tabLst/>
              <a:defRPr/>
            </a:pPr>
            <a:r>
              <a:rPr lang="en-US" sz="1200" dirty="0">
                <a:solidFill>
                  <a:schemeClr val="bg1"/>
                </a:solidFill>
                <a:latin typeface="Corbel" panose="020B0503020204020204"/>
              </a:rPr>
              <a:t>in this category do not receive healthcare </a:t>
            </a:r>
          </a:p>
          <a:p>
            <a:pPr marR="0" lvl="0" algn="l" defTabSz="457200" rtl="0" eaLnBrk="1" fontAlgn="auto" latinLnBrk="0" hangingPunct="1">
              <a:lnSpc>
                <a:spcPct val="100000"/>
              </a:lnSpc>
              <a:spcBef>
                <a:spcPts val="0"/>
              </a:spcBef>
              <a:spcAft>
                <a:spcPts val="0"/>
              </a:spcAft>
              <a:buClrTx/>
              <a:buSzTx/>
              <a:tabLst/>
              <a:defRPr/>
            </a:pPr>
            <a:r>
              <a:rPr lang="en-US" sz="1200" dirty="0">
                <a:solidFill>
                  <a:schemeClr val="bg1"/>
                </a:solidFill>
                <a:latin typeface="Corbel" panose="020B0503020204020204"/>
              </a:rPr>
              <a:t>or retirement benefits.</a:t>
            </a:r>
            <a:r>
              <a:rPr kumimoji="0" lang="en-US" sz="1200" b="0" i="0" u="none" strike="noStrike" kern="1200" cap="none" spc="0" normalizeH="0" baseline="0" noProof="0" dirty="0">
                <a:ln>
                  <a:noFill/>
                </a:ln>
                <a:solidFill>
                  <a:schemeClr val="bg1"/>
                </a:solidFill>
                <a:effectLst/>
                <a:uLnTx/>
                <a:uFillTx/>
                <a:latin typeface="Corbel" panose="020B0503020204020204"/>
                <a:ea typeface="+mn-ea"/>
                <a:cs typeface="+mn-cs"/>
              </a:rPr>
              <a:t> </a:t>
            </a:r>
          </a:p>
        </p:txBody>
      </p:sp>
      <p:sp>
        <p:nvSpPr>
          <p:cNvPr id="4" name="TextBox 3">
            <a:extLst>
              <a:ext uri="{FF2B5EF4-FFF2-40B4-BE49-F238E27FC236}">
                <a16:creationId xmlns:a16="http://schemas.microsoft.com/office/drawing/2014/main" id="{66C87A46-F063-E14A-D014-1C86FA527FEE}"/>
              </a:ext>
            </a:extLst>
          </p:cNvPr>
          <p:cNvSpPr txBox="1"/>
          <p:nvPr/>
        </p:nvSpPr>
        <p:spPr>
          <a:xfrm>
            <a:off x="3441600" y="6175768"/>
            <a:ext cx="7742441" cy="276999"/>
          </a:xfrm>
          <a:prstGeom prst="rect">
            <a:avLst/>
          </a:prstGeom>
          <a:noFill/>
        </p:spPr>
        <p:txBody>
          <a:bodyPr wrap="none" rtlCol="0">
            <a:spAutoFit/>
          </a:bodyPr>
          <a:lstStyle/>
          <a:p>
            <a:r>
              <a:rPr lang="en-US" sz="1200" dirty="0"/>
              <a:t>*Fire Department Salary increased by</a:t>
            </a:r>
            <a:r>
              <a:rPr lang="en-US" sz="1200" dirty="0">
                <a:highlight>
                  <a:srgbClr val="FFFF00"/>
                </a:highlight>
              </a:rPr>
              <a:t> $154,000 </a:t>
            </a:r>
            <a:r>
              <a:rPr lang="en-US" sz="1200" dirty="0"/>
              <a:t>budget amendment F03-24, this amount is not in the original salary total.</a:t>
            </a:r>
          </a:p>
        </p:txBody>
      </p:sp>
    </p:spTree>
    <p:extLst>
      <p:ext uri="{BB962C8B-B14F-4D97-AF65-F5344CB8AC3E}">
        <p14:creationId xmlns:p14="http://schemas.microsoft.com/office/powerpoint/2010/main" val="6294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6" y="0"/>
            <a:ext cx="3459367" cy="797301"/>
          </a:xfrm>
          <a:solidFill>
            <a:schemeClr val="bg1">
              <a:lumMod val="50000"/>
            </a:schemeClr>
          </a:solidFill>
        </p:spPr>
        <p:txBody>
          <a:bodyPr>
            <a:noAutofit/>
          </a:bodyPr>
          <a:lstStyle/>
          <a:p>
            <a:pPr algn="ctr"/>
            <a:r>
              <a:rPr lang="en-US" sz="3200" dirty="0" err="1"/>
              <a:t>Sevices</a:t>
            </a:r>
            <a:r>
              <a:rPr lang="en-US" sz="3200" dirty="0"/>
              <a:t> &amp; Budget</a:t>
            </a:r>
          </a:p>
        </p:txBody>
      </p:sp>
      <p:sp>
        <p:nvSpPr>
          <p:cNvPr id="3" name="Content Placeholder 2"/>
          <p:cNvSpPr>
            <a:spLocks noGrp="1"/>
          </p:cNvSpPr>
          <p:nvPr>
            <p:ph idx="1"/>
          </p:nvPr>
        </p:nvSpPr>
        <p:spPr>
          <a:xfrm>
            <a:off x="103036" y="620279"/>
            <a:ext cx="2969253" cy="5113958"/>
          </a:xfrm>
        </p:spPr>
        <p:txBody>
          <a:bodyPr>
            <a:noAutofit/>
          </a:bodyPr>
          <a:lstStyle/>
          <a:p>
            <a:pPr marL="0" indent="0">
              <a:buNone/>
            </a:pPr>
            <a:r>
              <a:rPr lang="en-US" sz="1800" u="sng" dirty="0">
                <a:solidFill>
                  <a:schemeClr val="bg1"/>
                </a:solidFill>
              </a:rPr>
              <a:t>Internal Assets</a:t>
            </a:r>
          </a:p>
          <a:p>
            <a:r>
              <a:rPr lang="en-US" sz="1200" dirty="0">
                <a:solidFill>
                  <a:schemeClr val="bg1"/>
                </a:solidFill>
              </a:rPr>
              <a:t>Police</a:t>
            </a:r>
          </a:p>
          <a:p>
            <a:r>
              <a:rPr lang="en-US" sz="1200" dirty="0">
                <a:solidFill>
                  <a:schemeClr val="bg1"/>
                </a:solidFill>
              </a:rPr>
              <a:t>Fire &amp; Rescue</a:t>
            </a:r>
          </a:p>
          <a:p>
            <a:r>
              <a:rPr lang="en-US" sz="1200" dirty="0">
                <a:solidFill>
                  <a:schemeClr val="bg1"/>
                </a:solidFill>
              </a:rPr>
              <a:t>Planning &amp; Zoning</a:t>
            </a:r>
          </a:p>
          <a:p>
            <a:r>
              <a:rPr lang="en-US" sz="1200" dirty="0">
                <a:solidFill>
                  <a:schemeClr val="bg1"/>
                </a:solidFill>
              </a:rPr>
              <a:t>Special Projects</a:t>
            </a:r>
          </a:p>
          <a:p>
            <a:r>
              <a:rPr lang="en-US" sz="1200" dirty="0">
                <a:solidFill>
                  <a:schemeClr val="bg1"/>
                </a:solidFill>
              </a:rPr>
              <a:t>Economic Development</a:t>
            </a:r>
          </a:p>
          <a:p>
            <a:r>
              <a:rPr lang="en-US" sz="1200" dirty="0">
                <a:solidFill>
                  <a:schemeClr val="bg1"/>
                </a:solidFill>
              </a:rPr>
              <a:t>Code Enforcement</a:t>
            </a:r>
          </a:p>
          <a:p>
            <a:r>
              <a:rPr lang="en-US" sz="1200" dirty="0">
                <a:solidFill>
                  <a:schemeClr val="bg1"/>
                </a:solidFill>
              </a:rPr>
              <a:t>Public Works</a:t>
            </a:r>
          </a:p>
          <a:p>
            <a:r>
              <a:rPr lang="en-US" sz="1200" dirty="0">
                <a:solidFill>
                  <a:schemeClr val="bg1"/>
                </a:solidFill>
              </a:rPr>
              <a:t>Streets &amp; Drainage</a:t>
            </a:r>
          </a:p>
          <a:p>
            <a:r>
              <a:rPr lang="en-US" sz="1200" dirty="0">
                <a:solidFill>
                  <a:schemeClr val="bg1"/>
                </a:solidFill>
              </a:rPr>
              <a:t>Parks &amp; Recreation</a:t>
            </a:r>
          </a:p>
          <a:p>
            <a:r>
              <a:rPr lang="en-US" sz="1200" dirty="0">
                <a:solidFill>
                  <a:schemeClr val="bg1"/>
                </a:solidFill>
              </a:rPr>
              <a:t>Animal Control</a:t>
            </a:r>
          </a:p>
          <a:p>
            <a:r>
              <a:rPr lang="en-US" sz="1200" dirty="0">
                <a:solidFill>
                  <a:schemeClr val="bg1"/>
                </a:solidFill>
              </a:rPr>
              <a:t>Administration</a:t>
            </a:r>
          </a:p>
          <a:p>
            <a:r>
              <a:rPr lang="en-US" sz="1200" dirty="0">
                <a:solidFill>
                  <a:schemeClr val="bg1"/>
                </a:solidFill>
              </a:rPr>
              <a:t>Finance</a:t>
            </a:r>
          </a:p>
          <a:p>
            <a:r>
              <a:rPr lang="en-US" sz="1200" dirty="0">
                <a:solidFill>
                  <a:schemeClr val="bg1"/>
                </a:solidFill>
              </a:rPr>
              <a:t>Court</a:t>
            </a:r>
          </a:p>
        </p:txBody>
      </p:sp>
      <p:sp>
        <p:nvSpPr>
          <p:cNvPr id="4" name="Content Placeholder 2"/>
          <p:cNvSpPr txBox="1">
            <a:spLocks/>
          </p:cNvSpPr>
          <p:nvPr/>
        </p:nvSpPr>
        <p:spPr>
          <a:xfrm>
            <a:off x="1648996" y="3581171"/>
            <a:ext cx="2669058" cy="3607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sng" strike="noStrike" kern="1200" cap="none" spc="0" normalizeH="0" baseline="0" noProof="0" dirty="0">
                <a:ln>
                  <a:noFill/>
                </a:ln>
                <a:solidFill>
                  <a:srgbClr val="000000"/>
                </a:solidFill>
                <a:effectLst/>
                <a:uLnTx/>
                <a:uFillTx/>
                <a:latin typeface="Corbel" panose="020B0503020204020204"/>
                <a:ea typeface="+mn-ea"/>
                <a:cs typeface="+mn-cs"/>
              </a:rPr>
              <a:t>Contract Services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Trash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Emergency Medical Service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Legal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Planning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Engineer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Information Technology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p:cNvSpPr txBox="1"/>
          <p:nvPr/>
        </p:nvSpPr>
        <p:spPr>
          <a:xfrm>
            <a:off x="0" y="6175643"/>
            <a:ext cx="3443591" cy="523220"/>
          </a:xfrm>
          <a:prstGeom prst="rect">
            <a:avLst/>
          </a:prstGeom>
          <a:solidFill>
            <a:schemeClr val="tx1">
              <a:lumMod val="50000"/>
              <a:lumOff val="5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rPr>
              <a:t>Water &amp; Waste Water service are provided by Politically Separate Water Districts.</a:t>
            </a:r>
          </a:p>
        </p:txBody>
      </p:sp>
      <p:graphicFrame>
        <p:nvGraphicFramePr>
          <p:cNvPr id="10" name="Chart 9"/>
          <p:cNvGraphicFramePr/>
          <p:nvPr>
            <p:extLst>
              <p:ext uri="{D42A27DB-BD31-4B8C-83A1-F6EECF244321}">
                <p14:modId xmlns:p14="http://schemas.microsoft.com/office/powerpoint/2010/main" val="1264882286"/>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613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a:xfrm>
            <a:off x="6335485" y="2079598"/>
            <a:ext cx="5282277" cy="2078699"/>
          </a:xfrm>
        </p:spPr>
        <p:txBody>
          <a:bodyPr>
            <a:normAutofit fontScale="90000"/>
          </a:bodyPr>
          <a:lstStyle/>
          <a:p>
            <a:r>
              <a:rPr lang="en-ZA" dirty="0"/>
              <a:t>FY 2024-2025</a:t>
            </a:r>
            <a:r>
              <a:rPr lang="en-ZA" sz="4400" dirty="0"/>
              <a:t> </a:t>
            </a:r>
            <a:br>
              <a:rPr lang="en-ZA" sz="4400" dirty="0"/>
            </a:br>
            <a:r>
              <a:rPr lang="en-ZA" sz="4400" dirty="0"/>
              <a:t>Revenue Forecast &amp;</a:t>
            </a:r>
            <a:br>
              <a:rPr lang="en-ZA" sz="4400" dirty="0"/>
            </a:br>
            <a:r>
              <a:rPr lang="en-ZA" sz="4400" dirty="0"/>
              <a:t>Budget</a:t>
            </a:r>
            <a:endParaRPr lang="en-ZA" dirty="0"/>
          </a:p>
        </p:txBody>
      </p:sp>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4294967295"/>
          </p:nvPr>
        </p:nvSpPr>
        <p:spPr>
          <a:xfrm>
            <a:off x="10634135" y="6356350"/>
            <a:ext cx="153092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200" b="1" i="0" u="none" strike="noStrike" kern="1200" cap="none" spc="0" normalizeH="0" baseline="0" noProof="0" smtClean="0">
                <a:ln>
                  <a:noFill/>
                </a:ln>
                <a:solidFill>
                  <a:srgbClr val="418AB3"/>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srgbClr val="418AB3"/>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4451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0C10DA4-5C4E-4449-9011-053C88F36699}"/>
              </a:ext>
            </a:extLst>
          </p:cNvPr>
          <p:cNvGraphicFramePr>
            <a:graphicFrameLocks/>
          </p:cNvGraphicFramePr>
          <p:nvPr>
            <p:extLst>
              <p:ext uri="{D42A27DB-BD31-4B8C-83A1-F6EECF244321}">
                <p14:modId xmlns:p14="http://schemas.microsoft.com/office/powerpoint/2010/main" val="2999161619"/>
              </p:ext>
            </p:extLst>
          </p:nvPr>
        </p:nvGraphicFramePr>
        <p:xfrm>
          <a:off x="2267692" y="235131"/>
          <a:ext cx="9616044" cy="66228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500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01B59FB-2082-4083-95D9-3C7EC5110122}"/>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b="0" spc="-100"/>
              <a:t>SALES  TAX</a:t>
            </a:r>
          </a:p>
        </p:txBody>
      </p:sp>
      <p:pic>
        <p:nvPicPr>
          <p:cNvPr id="3" name="Picture 2">
            <a:extLst>
              <a:ext uri="{FF2B5EF4-FFF2-40B4-BE49-F238E27FC236}">
                <a16:creationId xmlns:a16="http://schemas.microsoft.com/office/drawing/2014/main" id="{BC7486DB-FB62-2F82-F6F5-F682C6379DA8}"/>
              </a:ext>
            </a:extLst>
          </p:cNvPr>
          <p:cNvPicPr>
            <a:picLocks noChangeAspect="1"/>
          </p:cNvPicPr>
          <p:nvPr/>
        </p:nvPicPr>
        <p:blipFill>
          <a:blip r:embed="rId2"/>
          <a:stretch>
            <a:fillRect/>
          </a:stretch>
        </p:blipFill>
        <p:spPr>
          <a:xfrm>
            <a:off x="1711653" y="287594"/>
            <a:ext cx="9066765" cy="4080045"/>
          </a:xfrm>
          <a:prstGeom prst="rect">
            <a:avLst/>
          </a:prstGeom>
        </p:spPr>
      </p:pic>
      <p:sp>
        <p:nvSpPr>
          <p:cNvPr id="4" name="TextBox 3">
            <a:extLst>
              <a:ext uri="{FF2B5EF4-FFF2-40B4-BE49-F238E27FC236}">
                <a16:creationId xmlns:a16="http://schemas.microsoft.com/office/drawing/2014/main" id="{5FE3BC82-30C5-7E49-2EBD-6F5C4996FDEB}"/>
              </a:ext>
            </a:extLst>
          </p:cNvPr>
          <p:cNvSpPr txBox="1"/>
          <p:nvPr/>
        </p:nvSpPr>
        <p:spPr>
          <a:xfrm>
            <a:off x="3050275" y="3244334"/>
            <a:ext cx="6100548"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2580653006"/>
      </p:ext>
    </p:extLst>
  </p:cSld>
  <p:clrMapOvr>
    <a:masterClrMapping/>
  </p:clrMapOvr>
</p:sld>
</file>

<file path=ppt/theme/theme1.xml><?xml version="1.0" encoding="utf-8"?>
<a:theme xmlns:a="http://schemas.openxmlformats.org/drawingml/2006/main" name="Fra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62279</TotalTime>
  <Words>2367</Words>
  <Application>Microsoft Office PowerPoint</Application>
  <PresentationFormat>Widescreen</PresentationFormat>
  <Paragraphs>781</Paragraphs>
  <Slides>19</Slides>
  <Notes>5</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Aptos</vt:lpstr>
      <vt:lpstr>Arial</vt:lpstr>
      <vt:lpstr>Calibri</vt:lpstr>
      <vt:lpstr>Calibri Light</vt:lpstr>
      <vt:lpstr>Century Gothic</vt:lpstr>
      <vt:lpstr>Corbel</vt:lpstr>
      <vt:lpstr>Courier New</vt:lpstr>
      <vt:lpstr>Times New Roman</vt:lpstr>
      <vt:lpstr>Wingdings</vt:lpstr>
      <vt:lpstr>Wingdings 2</vt:lpstr>
      <vt:lpstr>Frame</vt:lpstr>
      <vt:lpstr>State of the City Budget Summary FY 2024-2025</vt:lpstr>
      <vt:lpstr>PowerPoint Presentation</vt:lpstr>
      <vt:lpstr>PowerPoint Presentation</vt:lpstr>
      <vt:lpstr>PowerPoint Presentation</vt:lpstr>
      <vt:lpstr>PowerPoint Presentation</vt:lpstr>
      <vt:lpstr>Sevices &amp; Budget</vt:lpstr>
      <vt:lpstr>FY 2024-2025  Revenue Forecast &amp; Budget</vt:lpstr>
      <vt:lpstr>PowerPoint Presentation</vt:lpstr>
      <vt:lpstr>SALES  TAX</vt:lpstr>
      <vt:lpstr>Debt service interest &amp; sinking (I&amp;S) Rate</vt:lpstr>
      <vt:lpstr>Debt Service</vt:lpstr>
      <vt:lpstr>Timeline</vt:lpstr>
      <vt:lpstr>CAPITAL INFRASTRUCTURE Plan (CIP)  &amp;   Capital Outlay  </vt:lpstr>
      <vt:lpstr>PowerPoint Presentation</vt:lpstr>
      <vt:lpstr>PowerPoint Presentation</vt:lpstr>
      <vt:lpstr>Capital Outlay By Department</vt:lpstr>
      <vt:lpstr>PowerPoint Presentation</vt:lpstr>
      <vt:lpstr>Past  year’s accomplishments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City Budget Summary</dc:title>
  <dc:creator>Kara Escajeda</dc:creator>
  <cp:lastModifiedBy>Teresa Chandler</cp:lastModifiedBy>
  <cp:revision>134</cp:revision>
  <cp:lastPrinted>2024-08-15T18:55:42Z</cp:lastPrinted>
  <dcterms:created xsi:type="dcterms:W3CDTF">2022-08-04T21:22:51Z</dcterms:created>
  <dcterms:modified xsi:type="dcterms:W3CDTF">2024-08-20T14:36:53Z</dcterms:modified>
</cp:coreProperties>
</file>